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656" r:id="rId2"/>
    <p:sldId id="657" r:id="rId3"/>
    <p:sldId id="659" r:id="rId4"/>
    <p:sldId id="661" r:id="rId5"/>
    <p:sldId id="662" r:id="rId6"/>
    <p:sldId id="663" r:id="rId7"/>
    <p:sldId id="664" r:id="rId8"/>
    <p:sldId id="637" r:id="rId9"/>
    <p:sldId id="665" r:id="rId10"/>
    <p:sldId id="660" r:id="rId11"/>
    <p:sldId id="672" r:id="rId12"/>
    <p:sldId id="670" r:id="rId13"/>
    <p:sldId id="667" r:id="rId14"/>
    <p:sldId id="668" r:id="rId15"/>
    <p:sldId id="674" r:id="rId16"/>
    <p:sldId id="675" r:id="rId17"/>
    <p:sldId id="676" r:id="rId18"/>
    <p:sldId id="677" r:id="rId19"/>
    <p:sldId id="678" r:id="rId20"/>
    <p:sldId id="671" r:id="rId21"/>
    <p:sldId id="666" r:id="rId22"/>
    <p:sldId id="673" r:id="rId23"/>
    <p:sldId id="658" r:id="rId24"/>
    <p:sldId id="669" r:id="rId25"/>
    <p:sldId id="544" r:id="rId26"/>
    <p:sldId id="655" r:id="rId27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A8F"/>
    <a:srgbClr val="1F22B6"/>
    <a:srgbClr val="DEEBEC"/>
    <a:srgbClr val="DAE3F3"/>
    <a:srgbClr val="11998E"/>
    <a:srgbClr val="009A8F"/>
    <a:srgbClr val="A22A44"/>
    <a:srgbClr val="EFD8EA"/>
    <a:srgbClr val="C4D2DE"/>
    <a:srgbClr val="F5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0" autoAdjust="0"/>
    <p:restoredTop sz="62143" autoAdjust="0"/>
  </p:normalViewPr>
  <p:slideViewPr>
    <p:cSldViewPr snapToGrid="0">
      <p:cViewPr varScale="1">
        <p:scale>
          <a:sx n="71" d="100"/>
          <a:sy n="71" d="100"/>
        </p:scale>
        <p:origin x="223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09"/>
    </p:cViewPr>
  </p:sorterViewPr>
  <p:notesViewPr>
    <p:cSldViewPr snapToGrid="0">
      <p:cViewPr varScale="1">
        <p:scale>
          <a:sx n="66" d="100"/>
          <a:sy n="66" d="100"/>
        </p:scale>
        <p:origin x="3197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B98BBB8-94F8-2F4B-A028-599A5B1660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4"/>
            <a:ext cx="3076917" cy="513371"/>
          </a:xfrm>
          <a:prstGeom prst="rect">
            <a:avLst/>
          </a:prstGeom>
        </p:spPr>
        <p:txBody>
          <a:bodyPr vert="horz" lIns="94901" tIns="47451" rIns="94901" bIns="4745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6E47A8-6ED4-DC40-8B30-23620AAF7A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0728" y="4"/>
            <a:ext cx="3076917" cy="513371"/>
          </a:xfrm>
          <a:prstGeom prst="rect">
            <a:avLst/>
          </a:prstGeom>
        </p:spPr>
        <p:txBody>
          <a:bodyPr vert="horz" lIns="94901" tIns="47451" rIns="94901" bIns="47451" rtlCol="0"/>
          <a:lstStyle>
            <a:lvl1pPr algn="r">
              <a:defRPr sz="1200"/>
            </a:lvl1pPr>
          </a:lstStyle>
          <a:p>
            <a:fld id="{3CE3B6BD-8787-5146-BF3E-536DD41DE28A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E3425-71B1-FB4B-9AC6-F91967A02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721245"/>
            <a:ext cx="3076917" cy="513371"/>
          </a:xfrm>
          <a:prstGeom prst="rect">
            <a:avLst/>
          </a:prstGeom>
        </p:spPr>
        <p:txBody>
          <a:bodyPr vert="horz" lIns="94901" tIns="47451" rIns="94901" bIns="4745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01D931-65D0-0540-902B-6B0E9EBE3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0728" y="9721245"/>
            <a:ext cx="3076917" cy="513371"/>
          </a:xfrm>
          <a:prstGeom prst="rect">
            <a:avLst/>
          </a:prstGeom>
        </p:spPr>
        <p:txBody>
          <a:bodyPr vert="horz" lIns="94901" tIns="47451" rIns="94901" bIns="47451" rtlCol="0" anchor="b"/>
          <a:lstStyle>
            <a:lvl1pPr algn="r">
              <a:defRPr sz="1200"/>
            </a:lvl1pPr>
          </a:lstStyle>
          <a:p>
            <a:fld id="{AF27318B-70C2-964D-AA17-39894CED0C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438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6363" cy="513507"/>
          </a:xfrm>
          <a:prstGeom prst="rect">
            <a:avLst/>
          </a:prstGeom>
        </p:spPr>
        <p:txBody>
          <a:bodyPr vert="horz" lIns="94901" tIns="47451" rIns="94901" bIns="4745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8" y="1"/>
            <a:ext cx="3076363" cy="513507"/>
          </a:xfrm>
          <a:prstGeom prst="rect">
            <a:avLst/>
          </a:prstGeom>
        </p:spPr>
        <p:txBody>
          <a:bodyPr vert="horz" lIns="94901" tIns="47451" rIns="94901" bIns="47451" rtlCol="0"/>
          <a:lstStyle>
            <a:lvl1pPr algn="r">
              <a:defRPr sz="1200"/>
            </a:lvl1pPr>
          </a:lstStyle>
          <a:p>
            <a:fld id="{E16E9B45-A36F-48EE-808F-A38AEE2B5582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81113"/>
            <a:ext cx="6134100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1" tIns="47451" rIns="94901" bIns="4745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901" tIns="47451" rIns="94901" bIns="4745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721109"/>
            <a:ext cx="3076363" cy="513506"/>
          </a:xfrm>
          <a:prstGeom prst="rect">
            <a:avLst/>
          </a:prstGeom>
        </p:spPr>
        <p:txBody>
          <a:bodyPr vert="horz" lIns="94901" tIns="47451" rIns="94901" bIns="4745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8" y="9721109"/>
            <a:ext cx="3076363" cy="513506"/>
          </a:xfrm>
          <a:prstGeom prst="rect">
            <a:avLst/>
          </a:prstGeom>
        </p:spPr>
        <p:txBody>
          <a:bodyPr vert="horz" lIns="94901" tIns="47451" rIns="94901" bIns="47451" rtlCol="0" anchor="b"/>
          <a:lstStyle>
            <a:lvl1pPr algn="r">
              <a:defRPr sz="1200"/>
            </a:lvl1pPr>
          </a:lstStyle>
          <a:p>
            <a:fld id="{647B19E0-5F9C-432A-A418-C2B846C7A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164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ern.de/gesellschaft/themen/ordnungsamt-4159502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wi-essen.de/publikationen/ruhr-economic-papers/1022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statter.de/wissen/varianten-der-feuerbestattun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Herzlich willkommen</a:t>
            </a:r>
          </a:p>
          <a:p>
            <a:r>
              <a:rPr lang="de-DE" dirty="0" smtClean="0"/>
              <a:t>Im</a:t>
            </a:r>
            <a:r>
              <a:rPr lang="de-DE" baseline="0" dirty="0" smtClean="0"/>
              <a:t> Namen des BDB und des Bestattungshauses XXX,</a:t>
            </a:r>
          </a:p>
          <a:p>
            <a:r>
              <a:rPr lang="de-DE" baseline="0" dirty="0" smtClean="0"/>
              <a:t>Mein Name ist XXX</a:t>
            </a:r>
          </a:p>
          <a:p>
            <a:r>
              <a:rPr lang="de-DE" baseline="0" dirty="0" smtClean="0"/>
              <a:t>Zur heutigen Informationsveranstaltung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Zu Bestattung, Bestattungsarten und Bestattungsvorsorge </a:t>
            </a:r>
          </a:p>
          <a:p>
            <a:r>
              <a:rPr lang="de-DE" dirty="0">
                <a:latin typeface="Calibri" panose="020F0502020204030204" pitchFamily="34" charset="0"/>
              </a:rPr>
              <a:t>Ich darf auch ganz herzlich begrüßen ….</a:t>
            </a:r>
          </a:p>
          <a:p>
            <a:endParaRPr lang="de-DE" dirty="0">
              <a:latin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</a:rPr>
              <a:t>Nach der Veranstaltung werden Sie noch Zeit haben, uns Ihre Fragen zu stellen.</a:t>
            </a:r>
          </a:p>
          <a:p>
            <a:r>
              <a:rPr lang="de-DE" dirty="0">
                <a:latin typeface="Calibri" panose="020F0502020204030204" pitchFamily="34" charset="0"/>
              </a:rPr>
              <a:t>…</a:t>
            </a:r>
          </a:p>
          <a:p>
            <a:endParaRPr lang="de-DE" dirty="0">
              <a:latin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</a:rPr>
              <a:t>Hinweis: Im Vortrag wird nicht </a:t>
            </a:r>
            <a:r>
              <a:rPr lang="de-DE" dirty="0" err="1">
                <a:latin typeface="Calibri" panose="020F0502020204030204" pitchFamily="34" charset="0"/>
              </a:rPr>
              <a:t>ge-gendert</a:t>
            </a:r>
            <a:r>
              <a:rPr lang="de-DE" dirty="0">
                <a:latin typeface="Calibri" panose="020F0502020204030204" pitchFamily="34" charset="0"/>
              </a:rPr>
              <a:t>, die männliche Form steht für alle Menschen m/w/d die den Bestattungsberuf praktizieren.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943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11"/>
              </a:spcBef>
              <a:spcAft>
                <a:spcPts val="311"/>
              </a:spcAft>
            </a:pPr>
            <a:r>
              <a:rPr lang="de-DE" dirty="0"/>
              <a:t>Mit dem Trend zur Individualisierung suchen Menschen nach maßgeschneiderten und persönlichen Bestattungsoptionen. </a:t>
            </a:r>
          </a:p>
          <a:p>
            <a:pPr>
              <a:spcBef>
                <a:spcPts val="311"/>
              </a:spcBef>
              <a:spcAft>
                <a:spcPts val="311"/>
              </a:spcAft>
            </a:pPr>
            <a:endParaRPr lang="de-DE" dirty="0" smtClean="0"/>
          </a:p>
          <a:p>
            <a:pPr>
              <a:spcBef>
                <a:spcPts val="311"/>
              </a:spcBef>
              <a:spcAft>
                <a:spcPts val="311"/>
              </a:spcAft>
            </a:pPr>
            <a:r>
              <a:rPr lang="de-DE" dirty="0" smtClean="0"/>
              <a:t>Folgende Aspekte können bei einer ganz persönlichen Bestattung berücksichtigt werden:</a:t>
            </a:r>
            <a:endParaRPr lang="de-DE" dirty="0"/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Art der Beisetzung: </a:t>
            </a:r>
            <a:r>
              <a:rPr lang="de-DE" dirty="0"/>
              <a:t>Art der Bestattung, Ort und Form der </a:t>
            </a:r>
            <a:r>
              <a:rPr lang="de-DE" dirty="0" smtClean="0"/>
              <a:t>Beisetzung</a:t>
            </a:r>
            <a:endParaRPr lang="de-DE" dirty="0"/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Gestaltung der Trauerfeier: </a:t>
            </a:r>
            <a:r>
              <a:rPr lang="de-DE" dirty="0"/>
              <a:t>die das Leben des Verstorbenen reflektiert und </a:t>
            </a:r>
            <a:r>
              <a:rPr lang="de-DE" dirty="0" smtClean="0"/>
              <a:t>personalisiert</a:t>
            </a:r>
            <a:endParaRPr lang="de-DE" dirty="0"/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Sarg oder Urne: </a:t>
            </a:r>
            <a:r>
              <a:rPr lang="de-DE" dirty="0"/>
              <a:t>individuell </a:t>
            </a:r>
            <a:r>
              <a:rPr lang="de-DE" dirty="0" smtClean="0"/>
              <a:t>gestaltet</a:t>
            </a:r>
            <a:r>
              <a:rPr lang="de-DE" baseline="0" dirty="0" smtClean="0"/>
              <a:t> und/oder </a:t>
            </a:r>
            <a:r>
              <a:rPr lang="de-DE" dirty="0" smtClean="0"/>
              <a:t>ungewöhnliche Materialien</a:t>
            </a:r>
            <a:endParaRPr lang="de-DE" dirty="0"/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Rituale und Zeremonien: </a:t>
            </a:r>
            <a:r>
              <a:rPr lang="de-DE" dirty="0"/>
              <a:t>neue Rituale, Hobbies oder Interessen des Verstorbenen </a:t>
            </a:r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Erinnerungen: </a:t>
            </a:r>
            <a:r>
              <a:rPr lang="de-DE" dirty="0"/>
              <a:t>Schaffung von Erinnerungsstücken und </a:t>
            </a:r>
            <a:r>
              <a:rPr lang="de-DE" dirty="0" smtClean="0"/>
              <a:t>Orten</a:t>
            </a:r>
            <a:endParaRPr lang="de-DE" dirty="0"/>
          </a:p>
          <a:p>
            <a:pPr marL="171450" indent="-171450">
              <a:spcBef>
                <a:spcPts val="311"/>
              </a:spcBef>
              <a:spcAft>
                <a:spcPts val="311"/>
              </a:spcAft>
              <a:buFont typeface="Symbol" panose="05050102010706020507" pitchFamily="18" charset="2"/>
              <a:buChar char="-"/>
            </a:pPr>
            <a:r>
              <a:rPr lang="de-DE" b="1" dirty="0"/>
              <a:t>Nachhaltigkeit: </a:t>
            </a:r>
            <a:r>
              <a:rPr lang="de-DE" dirty="0"/>
              <a:t>Die Wahl von ökologischen Bestattungsmethoden und –</a:t>
            </a:r>
            <a:r>
              <a:rPr lang="de-DE" dirty="0" err="1" smtClean="0"/>
              <a:t>materialien</a:t>
            </a:r>
            <a:endParaRPr lang="de-DE" dirty="0"/>
          </a:p>
          <a:p>
            <a:pPr defTabSz="947684">
              <a:spcBef>
                <a:spcPts val="311"/>
              </a:spcBef>
              <a:spcAft>
                <a:spcPts val="311"/>
              </a:spcAft>
              <a:defRPr/>
            </a:pPr>
            <a:r>
              <a:rPr lang="de-DE" dirty="0"/>
              <a:t>Gerade die Feuerbestattung bietet besonders viele Möglichkeiten der individuellen </a:t>
            </a:r>
            <a:r>
              <a:rPr lang="de-DE" dirty="0" smtClean="0"/>
              <a:t>Beisetzung.</a:t>
            </a:r>
          </a:p>
          <a:p>
            <a:pPr defTabSz="947684">
              <a:spcBef>
                <a:spcPts val="311"/>
              </a:spcBef>
              <a:spcAft>
                <a:spcPts val="311"/>
              </a:spcAft>
              <a:defRPr/>
            </a:pPr>
            <a:r>
              <a:rPr lang="de-DE" dirty="0" smtClean="0"/>
              <a:t>Aber </a:t>
            </a:r>
            <a:r>
              <a:rPr lang="de-DE" dirty="0"/>
              <a:t>auch die Trauerfeier </a:t>
            </a:r>
            <a:r>
              <a:rPr lang="de-DE" dirty="0" smtClean="0"/>
              <a:t>bei einer </a:t>
            </a:r>
            <a:r>
              <a:rPr lang="de-DE" dirty="0"/>
              <a:t>Erdbestattung kann ganz auf die Familie und den Verstorbenen angepasst werden.</a:t>
            </a:r>
          </a:p>
          <a:p>
            <a:pPr>
              <a:spcBef>
                <a:spcPts val="311"/>
              </a:spcBef>
              <a:spcAft>
                <a:spcPts val="311"/>
              </a:spcAft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68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erfahre ich die Kosten einer geplanten Bestattung?</a:t>
            </a:r>
          </a:p>
          <a:p>
            <a:endParaRPr lang="de-DE" dirty="0" smtClean="0"/>
          </a:p>
          <a:p>
            <a:r>
              <a:rPr lang="de-DE" dirty="0" smtClean="0"/>
              <a:t>Ihr Bestatter ermittelt mit Ihnen zusammen</a:t>
            </a:r>
            <a:r>
              <a:rPr lang="de-DE" baseline="0" dirty="0" smtClean="0"/>
              <a:t> </a:t>
            </a:r>
            <a:r>
              <a:rPr lang="de-DE" b="1" baseline="0" dirty="0" smtClean="0"/>
              <a:t>Ihre</a:t>
            </a:r>
            <a:r>
              <a:rPr lang="de-DE" baseline="0" dirty="0" smtClean="0"/>
              <a:t> </a:t>
            </a:r>
            <a:r>
              <a:rPr lang="de-DE" b="1" baseline="0" dirty="0" smtClean="0"/>
              <a:t>Bestattungswünsche</a:t>
            </a:r>
            <a:r>
              <a:rPr lang="de-DE" baseline="0" dirty="0" smtClean="0"/>
              <a:t> und fasst in einem </a:t>
            </a:r>
            <a:r>
              <a:rPr lang="de-DE" b="1" baseline="0" dirty="0" smtClean="0"/>
              <a:t>Angebot</a:t>
            </a:r>
            <a:r>
              <a:rPr lang="de-DE" baseline="0" dirty="0" smtClean="0"/>
              <a:t> alle Dienstleistungen und Wünsche zusammen.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Aus diesen 3 Kostengruppen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Dienstleistungen des Bestatters 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(Beratung, Versorgung, Waren, Überführung, Formalitäten</a:t>
            </a:r>
            <a:r>
              <a:rPr lang="de-D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…)</a:t>
            </a:r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de-DE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Optionale Wunschleistungen</a:t>
            </a:r>
            <a:r>
              <a:rPr lang="de-D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(Café, Musik, Dekoration  …)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Leistungen und Friedhofsgebühren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(Grabnutzungsgebühren,</a:t>
            </a:r>
            <a:r>
              <a:rPr lang="de-D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Beisetzungsgebühren,</a:t>
            </a:r>
            <a:r>
              <a:rPr lang="de-DE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Grabpflege, Grabmal …)</a:t>
            </a:r>
            <a:endParaRPr lang="de-DE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baseline="0" dirty="0" smtClean="0"/>
              <a:t>werden die </a:t>
            </a:r>
            <a:r>
              <a:rPr lang="de-DE" b="1" baseline="0" dirty="0" smtClean="0"/>
              <a:t>Gesamtkosten</a:t>
            </a:r>
            <a:r>
              <a:rPr lang="de-DE" baseline="0" dirty="0" smtClean="0"/>
              <a:t> einer Bestattung ermittelt.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Im nächsten Schritt erläutert Ihnen Ihr Bestatter die Möglichkeiten einer finanziellen </a:t>
            </a:r>
            <a:r>
              <a:rPr lang="de-DE" b="1" baseline="0" dirty="0" smtClean="0"/>
              <a:t>Absicherung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Übrigens: Die Friedhofsgebühren können bis </a:t>
            </a:r>
            <a:r>
              <a:rPr lang="de-DE" b="1" baseline="0" dirty="0" smtClean="0"/>
              <a:t>60% der Gesamtkosten </a:t>
            </a:r>
            <a:r>
              <a:rPr lang="de-DE" baseline="0" dirty="0" smtClean="0"/>
              <a:t>ausmachen</a:t>
            </a:r>
          </a:p>
          <a:p>
            <a:endParaRPr lang="de-DE" dirty="0" smtClean="0"/>
          </a:p>
          <a:p>
            <a:r>
              <a:rPr lang="de-DE" dirty="0" smtClean="0"/>
              <a:t>Mehr zu Bestattungskosten auf der Homepage des Bundesverbandes </a:t>
            </a:r>
          </a:p>
          <a:p>
            <a:r>
              <a:rPr lang="de-DE" dirty="0" smtClean="0"/>
              <a:t>mit dem </a:t>
            </a:r>
            <a:r>
              <a:rPr lang="de-DE" b="1" dirty="0" smtClean="0"/>
              <a:t>Bestattungsplaner</a:t>
            </a:r>
            <a:r>
              <a:rPr lang="de-DE" dirty="0" smtClean="0"/>
              <a:t> &gt; in 5 Minuten zu einer einfachen Kostenübersicht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062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Noch ein praktischer Verbraucher-Tipp am Rande:</a:t>
            </a:r>
          </a:p>
          <a:p>
            <a:r>
              <a:rPr lang="de-DE" dirty="0" smtClean="0"/>
              <a:t>Im Pflegefall bleiben</a:t>
            </a:r>
            <a:r>
              <a:rPr lang="de-DE" baseline="0" dirty="0" smtClean="0"/>
              <a:t> mir nur rund 10.000 Euro Schonvermögen.</a:t>
            </a:r>
          </a:p>
          <a:p>
            <a:r>
              <a:rPr lang="de-DE" baseline="0" dirty="0" smtClean="0"/>
              <a:t>Habe ich aber </a:t>
            </a:r>
            <a:r>
              <a:rPr lang="de-DE" b="0" baseline="0" dirty="0" smtClean="0"/>
              <a:t>Gelder in einer zweckgebundenen! </a:t>
            </a:r>
            <a:r>
              <a:rPr lang="de-DE" b="1" baseline="0" dirty="0" smtClean="0"/>
              <a:t>Bestattungsvorsorge* </a:t>
            </a:r>
            <a:r>
              <a:rPr lang="de-DE" baseline="0" dirty="0" smtClean="0"/>
              <a:t>angelegt, kommt diese Summe zum Schonvermögen dazu - UND ist vor dem Zugriff Dritter geschützt (zum Beispiel im Pflegefall)!</a:t>
            </a:r>
          </a:p>
          <a:p>
            <a:endParaRPr lang="de-DE" baseline="0" dirty="0" smtClean="0"/>
          </a:p>
          <a:p>
            <a:pPr defTabSz="947607">
              <a:defRPr/>
            </a:pPr>
            <a:r>
              <a:rPr lang="de-DE" i="1" dirty="0" smtClean="0"/>
              <a:t>In Amtsdeutsch klingt das wie folgt:</a:t>
            </a:r>
          </a:p>
          <a:p>
            <a:pPr defTabSz="947607">
              <a:defRPr/>
            </a:pPr>
            <a:r>
              <a:rPr lang="de-DE" i="1" dirty="0" smtClean="0"/>
              <a:t>Es besteht ein Schutz des angelegten Geldes, für die angemessene Bestattungsvorsorge, vor unberechtigtem Auflösungsverlangen zum Beispiel durch das Sozialamt bei Pflegebedürftigkeit.</a:t>
            </a:r>
          </a:p>
          <a:p>
            <a:endParaRPr lang="de-DE" dirty="0" smtClean="0"/>
          </a:p>
          <a:p>
            <a:pPr defTabSz="947607">
              <a:defRPr/>
            </a:pPr>
            <a:r>
              <a:rPr lang="de-DE" baseline="0" dirty="0" smtClean="0"/>
              <a:t>*Dies gilt nicht für Sparschwein, Sparsocken oder Sparbücher!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18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 smtClean="0">
                <a:effectLst/>
              </a:rPr>
              <a:t>Wie oft ein „Armenbegräbnis“, eine Sozialbestattung oder eine ordnungsamtliche Bestattung in Deutschland vorkommt, ist nicht erfasst. </a:t>
            </a:r>
          </a:p>
          <a:p>
            <a:r>
              <a:rPr lang="de-DE" b="0" i="0" dirty="0" smtClean="0">
                <a:effectLst/>
              </a:rPr>
              <a:t>Bundesweite Statistiken zu dem Thema gibt es nicht, und nicht jede Kommune veröffentlicht die Zahlen. </a:t>
            </a:r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b="0" i="0" dirty="0" smtClean="0">
                <a:effectLst/>
              </a:rPr>
              <a:t>Aber: ein Zunahme stellen wir flächendeckend fest.</a:t>
            </a:r>
          </a:p>
          <a:p>
            <a:endParaRPr lang="de-DE" b="0" i="0" dirty="0" smtClean="0">
              <a:effectLst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"Die Zahl der Ordnungsamtsbestattungen nimmt zu", bestätigt der Generalsekretär des Bundesverbandes Deutscher Bestatter, Stephan Neuser. 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"Das hat auch mit unserem demografischen Wandel zu tun. Bei älteren und alleinstehenden Menschen kommt es öfter dazu, dass der Staat sich kümmern muss.„</a:t>
            </a:r>
          </a:p>
          <a:p>
            <a:endParaRPr lang="de-DE" b="1" i="0" dirty="0" smtClean="0">
              <a:effectLst/>
            </a:endParaRPr>
          </a:p>
          <a:p>
            <a:r>
              <a:rPr lang="de-DE" b="1" i="0" dirty="0" smtClean="0">
                <a:effectLst/>
              </a:rPr>
              <a:t>Beispiel München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Zahl der Anfragen ist in den vergangenen Jahren hochgeschossen. Wurde im Jahr 2011 für 1135 Verstorbene eine Amtsbestattung geprüft, waren es 2021 bereits 1604.</a:t>
            </a:r>
          </a:p>
          <a:p>
            <a:endParaRPr lang="de-DE" b="1" i="0" dirty="0" smtClean="0">
              <a:effectLst/>
            </a:endParaRPr>
          </a:p>
          <a:p>
            <a:r>
              <a:rPr lang="de-DE" b="1" i="0" dirty="0" smtClean="0">
                <a:effectLst/>
              </a:rPr>
              <a:t>Beispiel Hamburg</a:t>
            </a:r>
          </a:p>
          <a:p>
            <a:r>
              <a:rPr lang="de-DE" b="0" i="0" dirty="0" smtClean="0">
                <a:effectLst/>
              </a:rPr>
              <a:t>Nach Angaben der Hamburger Friedhöfe werden in der Hansestadt inzwischen "an die 1000" Menschen pro Jahr vom </a:t>
            </a:r>
            <a:r>
              <a:rPr lang="de-DE" b="0" i="0" dirty="0" smtClean="0">
                <a:effectLst/>
                <a:hlinkClick r:id="rId3"/>
              </a:rPr>
              <a:t>Ordnungsamt</a:t>
            </a:r>
            <a:r>
              <a:rPr lang="de-DE" b="0" i="0" dirty="0" smtClean="0">
                <a:effectLst/>
              </a:rPr>
              <a:t> bestattet. </a:t>
            </a:r>
          </a:p>
          <a:p>
            <a:r>
              <a:rPr lang="de-DE" b="0" i="0" dirty="0" smtClean="0">
                <a:effectLst/>
              </a:rPr>
              <a:t>"Die Tendenz hat über die Jahre etwas zugenommen", sagt eine Sprecherin.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80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Eine weitere Frage: Wer entscheidet eigentlich über mein Begräbnis? </a:t>
            </a:r>
          </a:p>
          <a:p>
            <a:r>
              <a:rPr lang="de-DE" dirty="0" smtClean="0"/>
              <a:t>Auch hier kann Sie Ihr Bestatter im Vorfeld über alle Regelungen informieren!</a:t>
            </a:r>
          </a:p>
          <a:p>
            <a:endParaRPr lang="de-DE" dirty="0" smtClean="0"/>
          </a:p>
          <a:p>
            <a:r>
              <a:rPr lang="de-DE" dirty="0" smtClean="0"/>
              <a:t>Hintergrundinformation</a:t>
            </a:r>
          </a:p>
          <a:p>
            <a:r>
              <a:rPr lang="de-DE" dirty="0" smtClean="0"/>
              <a:t>Die sogenannte „Totenfürsorge“, kann mit der Erbstellung übereinstimmen, muss aber nicht. </a:t>
            </a:r>
          </a:p>
          <a:p>
            <a:r>
              <a:rPr lang="de-DE" dirty="0" smtClean="0"/>
              <a:t>Diese ist gesetzlich nicht geregelt, aber gewohnheitsrechtlich anerkannt und liegt grundsätzlich bei den nächsten Angehörigen. </a:t>
            </a:r>
          </a:p>
          <a:p>
            <a:r>
              <a:rPr lang="de-DE" dirty="0" smtClean="0"/>
              <a:t>Kinder stehen dabei gleichrangig nebeneinander. </a:t>
            </a:r>
          </a:p>
          <a:p>
            <a:r>
              <a:rPr lang="de-DE" dirty="0" smtClean="0"/>
              <a:t>Gibt es einen überlebenden Ehegatten, dann geht grundsätzlich dessen Wille vor*,</a:t>
            </a:r>
          </a:p>
          <a:p>
            <a:r>
              <a:rPr lang="de-DE" dirty="0" smtClean="0"/>
              <a:t>wobei stets ein ausdrücklich geäußerter oder mutmaßlicher Wille des oder der Verstorbenen Vorrang hat**</a:t>
            </a:r>
          </a:p>
          <a:p>
            <a:endParaRPr lang="de-DE" dirty="0" smtClean="0"/>
          </a:p>
          <a:p>
            <a:r>
              <a:rPr lang="de-DE" dirty="0" smtClean="0"/>
              <a:t>*(OLG Schleswig, NJW-RR 1987, 72; OLG Zweibrücken, MDR 1993, 878)., </a:t>
            </a:r>
          </a:p>
          <a:p>
            <a:r>
              <a:rPr lang="de-DE" dirty="0" smtClean="0"/>
              <a:t>**(vgl. BGH, Urteil vom 26.02.1992, Az. XII ZR 58/91, ebenso Amtsgericht München, Urteil vom 11.06.2015, Az. 171 C 12772/15).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428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Heutzutage muss jeder Mensch für seine eigene oder die Bestattung seiner Angehörigen finanziell selber aufkommen. 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 die Finanzen im Todesfall aussehen, ist angesichts eventuell anfallender Pflege- und Heimkosten kaum vorherzusehen. </a:t>
            </a:r>
          </a:p>
          <a:p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 vorsorgt, entlastet seine Angehörigen. 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Bestattungsvorsorge bedeutet aber auch, die eigenen Wünsche für die zukünftige Bestattung inhaltlich und finanziell abzusichern.</a:t>
            </a:r>
          </a:p>
          <a:p>
            <a:endParaRPr lang="de-D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Für eine wirklich sichere Bestattungsvorsorge – auch im zukünftigen Pflegefall oder bei bevorstehender sozialer Notlage – gibt es im Grunde nur zwei sichere Lösungen: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Eine Sterbegeldversicherung die in Raten angespart wird (auch Einmalzahlung möglich)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Eine einmalige Einlage in einen sogenannten Bestattungsvorsorge-Treuhandvertrag (auch Teilzahlung möglich)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Form der Bestattungsvorsorge macht Sinn, worauf kommt es an? 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Lebensalter, der eigene Gesundheitszustand, die persönlichen finanziellen Lebensumstände und die eigenen Bestattungswünsche sind maßgebend.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69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Mitten im Leben:</a:t>
            </a:r>
            <a:r>
              <a:rPr lang="de-DE" dirty="0" smtClean="0">
                <a:cs typeface="Myanmar Text" panose="020B0502040204020203" pitchFamily="34" charset="0"/>
              </a:rPr>
              <a:t/>
            </a:r>
            <a:br>
              <a:rPr lang="de-DE" dirty="0" smtClean="0">
                <a:cs typeface="Myanmar Text" panose="020B0502040204020203" pitchFamily="34" charset="0"/>
              </a:rPr>
            </a:br>
            <a:r>
              <a:rPr lang="de-DE" dirty="0" smtClean="0">
                <a:cs typeface="Myanmar Text" panose="020B0502040204020203" pitchFamily="34" charset="0"/>
              </a:rPr>
              <a:t>Durch günstige Konditionen sind bei einer </a:t>
            </a:r>
            <a:r>
              <a:rPr lang="de-DE" dirty="0" smtClean="0"/>
              <a:t>Sterbegeldversicherung </a:t>
            </a:r>
            <a:r>
              <a:rPr lang="de-DE" dirty="0" smtClean="0">
                <a:cs typeface="Myanmar Text" panose="020B0502040204020203" pitchFamily="34" charset="0"/>
              </a:rPr>
              <a:t>Einmalbeträge ebenso möglich, wie überschaubare monatliche Beiträge.</a:t>
            </a:r>
            <a:endParaRPr lang="de-DE" dirty="0" smtClean="0"/>
          </a:p>
          <a:p>
            <a:r>
              <a:rPr lang="de-DE" dirty="0" smtClean="0"/>
              <a:t>Mit einer Sterbegeldversicherung sorgen Sie bereits in jungen Jahren mit einer monatlichen Rate für Ihre Bestattung vor und entlasten damit Ihre Angehörigen finanziell.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66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Ohne Gesundheitsprüfung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Über mehrere Jahre in Raten ansparbar, auch in kleinen Beiträgen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Absicherung entsprechend der gewünschten Versicherungssumme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Todesfall Auszahlung des angesparten Sterbegeldes an den Bezugsberechtigten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Deutschlandweite Bestattung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Möglichkeit zur Festlegung eines Wunschbestatters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Individuelle Trauerbegleitung durch Bestatter vor Ort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Abholung, Überführung im Inland und Einbettung sowie Organisation der notwendigen Dokumente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Schutz des angelegten Geldes für die angemessene Bestattungsvorsorge vor unberechtigtem Auflösungsverlangen (z.B. des Sozialamtes bei Pflegebedürftigkeit)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smtClean="0"/>
              <a:t>Entlastung Ihrer Hinterbliebenen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820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Deutsche Bestattungsvorsorge Treuhand AG ist eine Organisation des Bundesverband Deutscher Bestatter e.V.</a:t>
            </a:r>
          </a:p>
          <a:p>
            <a:r>
              <a:rPr lang="de-DE" dirty="0" smtClean="0"/>
              <a:t>Sie wurde zur Absicherung der für eine zukünftige Bestattung hinterlegten Gelder gegründet. </a:t>
            </a:r>
          </a:p>
          <a:p>
            <a:r>
              <a:rPr lang="de-DE" dirty="0" smtClean="0"/>
              <a:t>Mittlerweile vertrauen mehr als 300.000 Vorsorgende dieser Organisation.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330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Entlastung Ihrer Angehörigen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ohne Gesundheitsprüfung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Vertragsabschluss bis ins hohe Alter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Absicherung der ermittelten Bestattungskosten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Deutschlandweite Bestattung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Möglichkeit zur Festlegung eines Wunschbestatters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Individuelle Trauerbegleitung durch Bestatter vor Ort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Abholung, Überführung im Inland und Einbettung sowie Organisation der notwendigen Dokumente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Schutz des angelegten Geldes für die angemessene Bestattungsvorsorge vor unberechtigtem Auflösungsverlangen (z.B. des Sozialamtes bei Pflegebedürftigkeit)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Sichere Geldanlage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Erhalt einer </a:t>
            </a:r>
            <a:r>
              <a:rPr lang="de-DE" b="1" dirty="0" smtClean="0"/>
              <a:t>Ausfallbürgschaft</a:t>
            </a:r>
            <a:r>
              <a:rPr lang="de-DE" dirty="0" smtClean="0"/>
              <a:t> für das eingezahlte Kapital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Jährlicher Kontoauszug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Auszahlung nicht in Anspruch genommener Gelder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38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 ein kleiner Überblick, worum wir uns heute kümmern … zum Beispiel</a:t>
            </a:r>
          </a:p>
          <a:p>
            <a:endParaRPr lang="de-DE" dirty="0" smtClean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Zahlen und Trends in der Bestattung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Wer pflegt</a:t>
            </a:r>
            <a:r>
              <a:rPr lang="de-DE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mein Grab?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Wer entscheidet über meine Bestattung?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Wie lege ich meine Wünsche fest?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 kostet eine Bestattung ?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Worauf man bei der Bestattersuche achten sollte!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Dann folgt eine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Offene Fragerunde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Infos und Kontaktadressen</a:t>
            </a:r>
          </a:p>
          <a:p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Los geht es.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766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b="0" i="0" dirty="0" smtClean="0">
                <a:effectLst/>
              </a:rPr>
              <a:t>Wer erbt was, was muss vom Erbe bezahlt werden – und wer kennt sich da noch aus?</a:t>
            </a:r>
          </a:p>
          <a:p>
            <a:r>
              <a:rPr lang="de-DE" sz="1050" b="0" i="0" dirty="0" smtClean="0">
                <a:effectLst/>
              </a:rPr>
              <a:t>Auch hier hilft Ihnen Ihr Bestatter vor Ort – und unsere kompetenten Kooperationspartner!</a:t>
            </a:r>
          </a:p>
          <a:p>
            <a:endParaRPr lang="de-DE" sz="1050" b="0" i="0" dirty="0" smtClean="0">
              <a:effectLst/>
            </a:endParaRPr>
          </a:p>
          <a:p>
            <a:r>
              <a:rPr lang="de-DE" sz="1050" b="0" i="0" dirty="0" smtClean="0">
                <a:effectLst/>
              </a:rPr>
              <a:t>Hintergrundinformation:</a:t>
            </a:r>
          </a:p>
          <a:p>
            <a:r>
              <a:rPr lang="de-DE" sz="1050" b="1" i="0" dirty="0" smtClean="0">
                <a:effectLst/>
              </a:rPr>
              <a:t>Menschen können zum Beispiel über ihr Testament verfügen, wie sie beigesetzt werden möchten. </a:t>
            </a:r>
          </a:p>
          <a:p>
            <a:r>
              <a:rPr lang="de-DE" sz="1050" b="1" i="0" dirty="0" smtClean="0">
                <a:effectLst/>
              </a:rPr>
              <a:t>Wird das Testament aber erst NACH der Beisetzung verlesen – ist es nun zu spät für Wünsche! </a:t>
            </a:r>
            <a:r>
              <a:rPr lang="de-DE" sz="1050" b="0" i="0" dirty="0" smtClean="0">
                <a:effectLst/>
              </a:rPr>
              <a:t>Eine weitere Möglichkeit ist es, seine Wünsche bei Angehörigen, Nachbarn oder Freunden zu hinterlegen. Neben einer solchen Bestattungsverfügung können mit Bestattungsinstituten sogenannte Bestattungs-Vorsorge-Verträge abgeschlossen werden. </a:t>
            </a:r>
          </a:p>
          <a:p>
            <a:endParaRPr lang="de-DE" sz="1050" b="0" i="0" dirty="0" smtClean="0">
              <a:effectLst/>
            </a:endParaRPr>
          </a:p>
          <a:p>
            <a:r>
              <a:rPr lang="de-DE" sz="1050" b="1" i="0" dirty="0" smtClean="0">
                <a:effectLst/>
              </a:rPr>
              <a:t>Der Erbe trägt die Beerdigungskosten</a:t>
            </a:r>
          </a:p>
          <a:p>
            <a:r>
              <a:rPr lang="de-DE" sz="1050" b="0" i="0" dirty="0" smtClean="0">
                <a:effectLst/>
              </a:rPr>
              <a:t>Gemäß § 1968 BGB trägt der Erbe die Beerdigungskosten. </a:t>
            </a:r>
          </a:p>
          <a:p>
            <a:r>
              <a:rPr lang="de-DE" sz="1050" b="0" i="0" dirty="0" smtClean="0">
                <a:effectLst/>
              </a:rPr>
              <a:t>Der Erbe ist allerdings nicht generell mit dem Auftraggeber der Bestattung (bestattungspflichtiger Angehöriger und/oder Totenfürsorgeberechtigter) gleichzusetzen. </a:t>
            </a:r>
          </a:p>
          <a:p>
            <a:r>
              <a:rPr lang="de-DE" sz="1050" b="0" i="0" dirty="0" smtClean="0">
                <a:effectLst/>
              </a:rPr>
              <a:t>Das bedeutet: Wenn der Auftraggeber kein Erbe ist, kann er sich die Bestattungskosten vom Erben, der nicht Auftraggeber der Bestattung war, erstatten lassen.</a:t>
            </a:r>
          </a:p>
          <a:p>
            <a:endParaRPr lang="de-DE" sz="1050" b="0" i="0" dirty="0" smtClean="0">
              <a:effectLst/>
            </a:endParaRPr>
          </a:p>
          <a:p>
            <a:r>
              <a:rPr lang="de-DE" sz="1050" b="1" i="0" dirty="0" smtClean="0">
                <a:effectLst/>
              </a:rPr>
              <a:t>Übernahme der Kosten durch das Sozialamt</a:t>
            </a:r>
          </a:p>
          <a:p>
            <a:r>
              <a:rPr lang="de-DE" sz="1050" b="0" i="0" dirty="0" smtClean="0">
                <a:effectLst/>
              </a:rPr>
              <a:t>Sind bestattungspflichtige und/oder </a:t>
            </a:r>
            <a:r>
              <a:rPr lang="de-DE" sz="1050" b="0" i="0" dirty="0" err="1" smtClean="0">
                <a:effectLst/>
              </a:rPr>
              <a:t>kostentragungs</a:t>
            </a:r>
            <a:r>
              <a:rPr lang="de-DE" sz="1050" b="0" i="0" dirty="0" smtClean="0">
                <a:effectLst/>
              </a:rPr>
              <a:t>-pflichtige Personen aufgrund ihrer finanziellen Umstände nicht in der Lage, die Kosten für eine Bestattung zu übernehmen, so kann beim zuständigen Sozialamt ein Antrag für eine Sozialbestattung gestellt werden.</a:t>
            </a:r>
            <a:endParaRPr lang="de-DE" sz="1050" dirty="0" smtClean="0">
              <a:solidFill>
                <a:srgbClr val="000000"/>
              </a:solidFill>
              <a:latin typeface="PTSerif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517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Mit einer Bestattungsvorsorge können Sie Ihre ganz individuelle Beerdigung von A bis Z planen.</a:t>
            </a:r>
          </a:p>
          <a:p>
            <a:endParaRPr lang="de-DE" dirty="0" smtClean="0"/>
          </a:p>
          <a:p>
            <a:r>
              <a:rPr lang="de-DE" dirty="0" smtClean="0"/>
              <a:t>Um die Wünsche bezüglich der eigenen Bestattung zu formulieren, ist auch das offene Gespräch mit der Familie empfehlenswert</a:t>
            </a:r>
            <a:r>
              <a:rPr lang="de-DE" smtClean="0"/>
              <a:t>. </a:t>
            </a:r>
          </a:p>
          <a:p>
            <a:endParaRPr lang="de-DE" dirty="0" smtClean="0"/>
          </a:p>
          <a:p>
            <a:r>
              <a:rPr lang="de-DE" dirty="0" smtClean="0"/>
              <a:t>Nicht zuletzt deswegen, weil laut der in Deutschland gesetzlich geregelten Totenfürsorge die nächsten Angehörigen des Verstorbenen für dessen Beerdigung verantwortlich sind.</a:t>
            </a:r>
          </a:p>
          <a:p>
            <a:endParaRPr lang="de-DE" dirty="0" smtClean="0"/>
          </a:p>
          <a:p>
            <a:r>
              <a:rPr lang="de-DE" dirty="0" smtClean="0"/>
              <a:t>Mit einer Bestattungsvorsorge entlasten Sie Ihre Angehörigen mental und finanziell.</a:t>
            </a:r>
          </a:p>
          <a:p>
            <a:endParaRPr lang="de-DE" dirty="0" smtClean="0"/>
          </a:p>
          <a:p>
            <a:r>
              <a:rPr lang="de-DE" dirty="0" smtClean="0"/>
              <a:t>Aus diesem Grund kümmern sich immer mehr Menschen bereits zu Lebzeiten im Rahmen einer Bestattungsvorsorge um die eigene Beerdigung. </a:t>
            </a:r>
          </a:p>
          <a:p>
            <a:r>
              <a:rPr lang="de-DE" dirty="0" smtClean="0"/>
              <a:t>Denn Vorsorgende möchten nicht nur ihre eigenen Wünsche hinsichtlich ihrer Bestattung geregelt wissen, sondern auch ihren Angehörigen die Bestattungskosten ersparen und die finanzielle Last von den Schultern nehmen. </a:t>
            </a:r>
          </a:p>
          <a:p>
            <a:r>
              <a:rPr lang="de-DE" dirty="0" smtClean="0"/>
              <a:t>Zum Absichern der Bestattungskosten bietet es sich an, bereits zu Lebzeiten eine Sterbegeldversicherung oder einen Bestattungsvorsorge-Treuhandvertrag abzuschließen.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584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Welche finanzielle Absicherung meiner Bestattungsvorsorge ist für mich die richtige und sicherste?</a:t>
            </a:r>
          </a:p>
          <a:p>
            <a:endParaRPr lang="de-DE" dirty="0" smtClean="0"/>
          </a:p>
          <a:p>
            <a:r>
              <a:rPr lang="de-DE" dirty="0" smtClean="0"/>
              <a:t>Auch dazu kann Sie Ihr Bestatter kompetent beraten.</a:t>
            </a:r>
          </a:p>
          <a:p>
            <a:endParaRPr lang="de-DE" dirty="0" smtClean="0"/>
          </a:p>
          <a:p>
            <a:r>
              <a:rPr lang="de-DE" dirty="0" smtClean="0"/>
              <a:t>Möchten Sie lieber eine Einmal-Zahlung leisten oder Raten begleichen?</a:t>
            </a:r>
          </a:p>
          <a:p>
            <a:endParaRPr lang="de-DE" dirty="0" smtClean="0"/>
          </a:p>
          <a:p>
            <a:r>
              <a:rPr lang="de-DE" dirty="0" smtClean="0"/>
              <a:t>Wie alt sind Sie?</a:t>
            </a:r>
            <a:r>
              <a:rPr lang="de-DE" baseline="0" dirty="0" smtClean="0"/>
              <a:t> </a:t>
            </a:r>
            <a:r>
              <a:rPr lang="de-DE" dirty="0" smtClean="0"/>
              <a:t>In</a:t>
            </a:r>
            <a:r>
              <a:rPr lang="de-DE" baseline="0" dirty="0" smtClean="0"/>
              <a:t> welcher Lebenssituation stehen Sie und Ihre Familie?</a:t>
            </a:r>
          </a:p>
          <a:p>
            <a:endParaRPr lang="de-DE" baseline="0" dirty="0" smtClean="0"/>
          </a:p>
          <a:p>
            <a:r>
              <a:rPr lang="de-DE" baseline="0" dirty="0" smtClean="0"/>
              <a:t>Es gibt für jeden Wunsch die passende Lösung, entweder mit einer Treuhandeinlage oder einer Sterbegeldversicherung.</a:t>
            </a:r>
          </a:p>
          <a:p>
            <a:endParaRPr lang="de-DE" baseline="0" dirty="0" smtClean="0"/>
          </a:p>
          <a:p>
            <a:r>
              <a:rPr lang="de-DE" baseline="0" dirty="0" smtClean="0"/>
              <a:t>Das Gute dabei: meist gibt es auch noch sogenannte Assistenz-Leistungen, wie zum Beispiel die Rückholung aus dem Ausland, falls der Sterbefall dort eintritt.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Was eine Sterbegeldversicherung angeht – dies ist wohl die einzige Versicherung, in der es zu 100 Prozent zu einer Auszahlung kommt.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722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meisten Menschen wissen gar nicht, wie viele Services ein Bestattungshaus mittlerweile leisten kann.</a:t>
            </a:r>
          </a:p>
          <a:p>
            <a:endParaRPr lang="de-DE" dirty="0" smtClean="0"/>
          </a:p>
          <a:p>
            <a:r>
              <a:rPr lang="de-DE" dirty="0" smtClean="0"/>
              <a:t>Von Administration</a:t>
            </a:r>
            <a:r>
              <a:rPr lang="de-DE" baseline="0" dirty="0" smtClean="0"/>
              <a:t> über Organisation bis zum Event-Management.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Es fehlen Dokumente?</a:t>
            </a:r>
          </a:p>
          <a:p>
            <a:r>
              <a:rPr lang="de-DE" baseline="0" dirty="0" smtClean="0"/>
              <a:t>Sie haben einen digitalen Nachlass und diverse Online-Konten?</a:t>
            </a:r>
          </a:p>
          <a:p>
            <a:r>
              <a:rPr lang="de-DE" baseline="0" dirty="0" smtClean="0"/>
              <a:t>Sie wünschen sich eine besonders individuelle Trauerfeier?</a:t>
            </a:r>
          </a:p>
          <a:p>
            <a:r>
              <a:rPr lang="de-DE" baseline="0" dirty="0" smtClean="0"/>
              <a:t>Sie brauchen Beratung bei der Trauerkarte oder der Lied-Auswahl?</a:t>
            </a:r>
          </a:p>
          <a:p>
            <a:endParaRPr lang="de-DE" baseline="0" dirty="0" smtClean="0"/>
          </a:p>
          <a:p>
            <a:r>
              <a:rPr lang="de-DE" baseline="0" dirty="0" smtClean="0"/>
              <a:t>All das und noch viel mehr leistet ihr Bestatter.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644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Achten Sie auf die Qualifikation eines Bestatters und der Mitarbeiter in einem Bestattungshaus.</a:t>
            </a:r>
          </a:p>
          <a:p>
            <a:r>
              <a:rPr lang="de-DE" dirty="0" smtClean="0"/>
              <a:t>Heutzutage kann</a:t>
            </a:r>
            <a:r>
              <a:rPr lang="de-DE" baseline="0" dirty="0" smtClean="0"/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jeder mit einem einfachen Gewerbeschein als Bestatter tätig sein! 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Und nicht nur Qualifikation ist wichtig, Sie sollen sich auch gut aufgehoben und verstanden fühlen. 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Werden alle Kosten transparent erklärt?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Oder vielleicht ist mir auch wichtig, dass der Bestatter sein Büro in meiner Nähe hat und ich bei Fragen einfach einen Termin machen und vorbeischauen kann.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Der Bundesverband Deutscher Bestatter – dessen Mitglied wir sind - hat einen Leitspruch, der das große Vertrauen, das Sie in Ihren Bestatter setzen, gut beschreibt: </a:t>
            </a: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„Trauer braucht Vertrauen“.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SIE entscheiden.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Vielen Dank!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956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waren jetzt sehr viele Informationen.</a:t>
            </a:r>
          </a:p>
          <a:p>
            <a:endParaRPr lang="de-DE" dirty="0" smtClean="0"/>
          </a:p>
          <a:p>
            <a:r>
              <a:rPr lang="de-DE" dirty="0" smtClean="0"/>
              <a:t>Aber Ich hoffe, ich konnte Ihnen einen ersten Eindruck vermitteln, worauf Sie achten sollten und an wen Sie sich später bei Fragen und zu einer ausführlichen Beratung wenden können.</a:t>
            </a:r>
          </a:p>
          <a:p>
            <a:endParaRPr lang="de-DE" dirty="0" smtClean="0"/>
          </a:p>
          <a:p>
            <a:r>
              <a:rPr lang="de-DE" dirty="0" smtClean="0"/>
              <a:t>Haben</a:t>
            </a:r>
            <a:r>
              <a:rPr lang="de-DE" baseline="0" dirty="0" smtClean="0"/>
              <a:t> Sie jetzt noch spontan Fragen?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01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Falls Sie ein Handy dabei haben, können Sie sich</a:t>
            </a:r>
            <a:r>
              <a:rPr lang="de-DE" baseline="0" dirty="0" smtClean="0"/>
              <a:t> diese Kontakt-Seite abfotografieren.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Oder über die sogenannten </a:t>
            </a:r>
            <a:r>
              <a:rPr lang="de-DE" b="1" baseline="0" dirty="0" smtClean="0"/>
              <a:t>QR-Codes</a:t>
            </a:r>
            <a:r>
              <a:rPr lang="de-DE" baseline="0" dirty="0" smtClean="0"/>
              <a:t> (die Würfel-Vierecke) direkt auf die Homepages gelangen.</a:t>
            </a:r>
          </a:p>
          <a:p>
            <a:endParaRPr lang="de-DE" baseline="0" dirty="0" smtClean="0"/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baseline="0" dirty="0" smtClean="0"/>
              <a:t>zu unserer Homepage und</a:t>
            </a:r>
          </a:p>
          <a:p>
            <a:pPr marL="171450" indent="-171450">
              <a:buFont typeface="Symbol" panose="05050102010706020507" pitchFamily="18" charset="2"/>
              <a:buChar char="-"/>
            </a:pPr>
            <a:r>
              <a:rPr lang="de-DE" baseline="0" dirty="0" smtClean="0"/>
              <a:t>zu den online Informations-Seiten beim Bundesverband Deutscher Bestatter auf www.bestatter.de</a:t>
            </a:r>
          </a:p>
          <a:p>
            <a:endParaRPr lang="de-DE" baseline="0" dirty="0" smtClean="0"/>
          </a:p>
          <a:p>
            <a:r>
              <a:rPr lang="de-DE" b="1" dirty="0"/>
              <a:t>Bestattungsvorsorge abgesichert – Eine Sorge weniger.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07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Jeder von Ihnen hat schon einmal davon gehört, dass die älteren Jahrgänge in unserer Gesellschaft immer mehr werden</a:t>
            </a:r>
            <a:r>
              <a:rPr lang="de-DE" baseline="0" dirty="0" smtClean="0"/>
              <a:t> – d</a:t>
            </a:r>
            <a:r>
              <a:rPr lang="de-DE" dirty="0" smtClean="0"/>
              <a:t>ass wir in einer alternden Gesellschaft leben.</a:t>
            </a:r>
          </a:p>
          <a:p>
            <a:r>
              <a:rPr lang="de-DE" dirty="0" smtClean="0"/>
              <a:t>Das hat nicht nur Auswirkungen auf die Rente, sondern</a:t>
            </a:r>
            <a:r>
              <a:rPr lang="de-DE" baseline="0" dirty="0" smtClean="0"/>
              <a:t> auch auf die Bestattungsbranche* und die Planung Ihrer Bestattungsvorsorge. Wer ist noch da, um sich zu kümmern? Alles zu organisieren?</a:t>
            </a:r>
          </a:p>
          <a:p>
            <a:endParaRPr lang="de-DE" baseline="0" dirty="0" smtClean="0"/>
          </a:p>
          <a:p>
            <a:r>
              <a:rPr lang="de-DE" baseline="0" dirty="0" smtClean="0"/>
              <a:t>* Und demografisch gesehen gibt es nicht nur zunehmend mehr Sterbefälle, sondern auch immer mehr Bestatterinnen und Bestatter, die in den Ruhestand gehen – und eventuell ihr Geschäft nicht weiterführen.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33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Land überaltert, die Städte bleiben jung: Was auf den ersten Blick wie eine Binsenweisheit klingt, ist in Wirklichkeit eine relativ neue Entwicklung. </a:t>
            </a:r>
          </a:p>
          <a:p>
            <a:r>
              <a:rPr lang="de-DE" dirty="0"/>
              <a:t>Bis Mitte der </a:t>
            </a:r>
            <a:r>
              <a:rPr lang="de-DE" dirty="0" err="1"/>
              <a:t>Nullerjahre</a:t>
            </a:r>
            <a:r>
              <a:rPr lang="de-DE" dirty="0"/>
              <a:t> war die Landbevölkerung im Mittel sogar jünger als die Einwohner von Städten. </a:t>
            </a:r>
          </a:p>
          <a:p>
            <a:r>
              <a:rPr lang="de-DE" dirty="0"/>
              <a:t>Inzwischen verhält es sich genau umgekehrt - und der Gegensatz vergrößert sich rapide. </a:t>
            </a:r>
          </a:p>
          <a:p>
            <a:r>
              <a:rPr lang="de-DE" dirty="0"/>
              <a:t>Denn junge Erwachsene ziehen massenhaft vom Land in die Stadt, während Ältere und Alte aus der Stadt aufs Land ziehen.</a:t>
            </a:r>
          </a:p>
          <a:p>
            <a:endParaRPr lang="de-DE" dirty="0"/>
          </a:p>
          <a:p>
            <a:r>
              <a:rPr lang="de-DE" i="0" dirty="0" smtClean="0"/>
              <a:t>Hintergrundinformation:</a:t>
            </a:r>
          </a:p>
          <a:p>
            <a:r>
              <a:rPr lang="de-DE" i="0" dirty="0" smtClean="0"/>
              <a:t>Das </a:t>
            </a:r>
            <a:r>
              <a:rPr lang="de-DE" i="0" dirty="0"/>
              <a:t>ist eines der Ergebnisse </a:t>
            </a:r>
            <a:r>
              <a:rPr lang="de-DE" i="0" dirty="0">
                <a:hlinkClick r:id="rId3"/>
              </a:rPr>
              <a:t>einer Studie des RWI-Leibniz-Instituts für Wirtschaftsforschung </a:t>
            </a:r>
            <a:r>
              <a:rPr lang="de-DE" i="0" dirty="0"/>
              <a:t>, die dem SPIEGEL vorab vorlag. </a:t>
            </a:r>
          </a:p>
          <a:p>
            <a:r>
              <a:rPr lang="de-DE" i="0" dirty="0"/>
              <a:t>Dafür untersuchten die Forscher für jeden der mehr als 400 deutschen Landkreise die Binnenmigration verschiedener Altersgruppen der Jahre 2008 bis 2014, also die Umzüge innerhalb Deutschlands über Landkreisgrenzen hinweg. </a:t>
            </a:r>
          </a:p>
          <a:p>
            <a:r>
              <a:rPr lang="de-DE" i="0" dirty="0"/>
              <a:t>Dabei analysierten sie nicht nur den Umfang der Binnenmigration - sondern auch die Faktoren, die beeinflussen, ob und wohin jemand umzieht.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67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Auch unsere Art zu leben nimmt</a:t>
            </a:r>
            <a:r>
              <a:rPr lang="de-DE" baseline="0" dirty="0" smtClean="0"/>
              <a:t> Einfluss auf unsere Entscheidungen. </a:t>
            </a:r>
          </a:p>
          <a:p>
            <a:r>
              <a:rPr lang="de-DE" baseline="0" dirty="0" smtClean="0"/>
              <a:t>Manche Menschen leben bewusst allein, andere haben ihren Partner verloren und die Familie wohnt an anderen Orten.</a:t>
            </a:r>
          </a:p>
          <a:p>
            <a:r>
              <a:rPr lang="de-DE" baseline="0" dirty="0" smtClean="0"/>
              <a:t>Aber auch hier stellt sich die Frage: wie sorge ich vor?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39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6</a:t>
            </a:fld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Viele von</a:t>
            </a:r>
            <a:r>
              <a:rPr lang="de-DE" baseline="0" dirty="0" smtClean="0"/>
              <a:t> uns erinnern sich noch an regelmäßige Besuche auf dem örtlichen Friedhof, mit Gießkanne und Harke ausgestattet.</a:t>
            </a:r>
          </a:p>
          <a:p>
            <a:r>
              <a:rPr lang="de-DE" baseline="0" dirty="0" smtClean="0"/>
              <a:t>Aber was ist heute? </a:t>
            </a:r>
          </a:p>
          <a:p>
            <a:r>
              <a:rPr lang="de-DE" baseline="0" dirty="0" smtClean="0"/>
              <a:t>Wer pflegt jetzt? </a:t>
            </a:r>
          </a:p>
          <a:p>
            <a:r>
              <a:rPr lang="de-DE" baseline="0" dirty="0" smtClean="0"/>
              <a:t>Oder welche Erben sind bereit aus dem Nachlass die Friedhofsgebühren für ein </a:t>
            </a:r>
            <a:r>
              <a:rPr lang="de-DE" baseline="0" dirty="0" err="1" smtClean="0"/>
              <a:t>Erdgrab</a:t>
            </a:r>
            <a:r>
              <a:rPr lang="de-DE" baseline="0" dirty="0" smtClean="0"/>
              <a:t> und die Dauerpflege bezahlen?</a:t>
            </a:r>
          </a:p>
          <a:p>
            <a:r>
              <a:rPr lang="de-DE" baseline="0" dirty="0" smtClean="0"/>
              <a:t>Hier laufen gerne einmal Kosten von mehreren tausend Euro zusätzlich zu den </a:t>
            </a:r>
            <a:r>
              <a:rPr lang="de-DE" baseline="0" dirty="0" err="1" smtClean="0"/>
              <a:t>Bererdigungskosten</a:t>
            </a:r>
            <a:r>
              <a:rPr lang="de-DE" baseline="0" dirty="0" smtClean="0"/>
              <a:t> auf.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330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Auch wir sehen den Trend</a:t>
            </a:r>
            <a:r>
              <a:rPr lang="de-DE" baseline="0" dirty="0" smtClean="0"/>
              <a:t> zunehmender Urnenbestattungen auf unseren Friedhöfen.</a:t>
            </a:r>
          </a:p>
          <a:p>
            <a:r>
              <a:rPr lang="de-DE" baseline="0" dirty="0" smtClean="0"/>
              <a:t>Aber warum ist das so?</a:t>
            </a:r>
          </a:p>
          <a:p>
            <a:endParaRPr lang="de-DE" dirty="0" smtClean="0"/>
          </a:p>
          <a:p>
            <a:pPr defTabSz="947607">
              <a:defRPr/>
            </a:pP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Feuerbestattung ermöglicht im Gegensatz zur Erdbestattung verschiedene </a:t>
            </a:r>
            <a:r>
              <a:rPr lang="de-DE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Varianten der Beisetzung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defTabSz="947607">
              <a:defRPr/>
            </a:pP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Dazu gehören beispielsweise Urnenbeisetzungen im Rahmen von Baum- und Seebestattungen.</a:t>
            </a:r>
          </a:p>
          <a:p>
            <a:pPr defTabSz="947607">
              <a:defRPr/>
            </a:pPr>
            <a:r>
              <a:rPr lang="de-DE" b="0" i="0" dirty="0" smtClean="0">
                <a:latin typeface="Calibri" panose="020F0502020204030204" pitchFamily="34" charset="0"/>
                <a:ea typeface="Calibri" panose="020F0502020204030204" pitchFamily="34" charset="0"/>
              </a:rPr>
              <a:t>Es gibt eine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große Auswahl an weiteren 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pflegefreien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 Grabstätten</a:t>
            </a:r>
            <a:r>
              <a:rPr lang="de-DE" baseline="0" dirty="0" smtClean="0">
                <a:latin typeface="Calibri" panose="020F0502020204030204" pitchFamily="34" charset="0"/>
                <a:ea typeface="Calibri" panose="020F0502020204030204" pitchFamily="34" charset="0"/>
              </a:rPr>
              <a:t> und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idR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niedrigere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 Friedhofsgebühren.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107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Keiner mehr da,</a:t>
            </a:r>
            <a:r>
              <a:rPr lang="de-DE" baseline="0" dirty="0" smtClean="0"/>
              <a:t> der pflegen kann? </a:t>
            </a:r>
          </a:p>
          <a:p>
            <a:endParaRPr lang="de-DE" baseline="0" dirty="0" smtClean="0"/>
          </a:p>
          <a:p>
            <a:r>
              <a:rPr lang="de-DE" baseline="0" dirty="0" smtClean="0"/>
              <a:t>Dies sind mögliche </a:t>
            </a:r>
            <a:r>
              <a:rPr lang="de-DE" b="1" baseline="0" dirty="0" smtClean="0"/>
              <a:t>pflege-freie Lösungen</a:t>
            </a:r>
            <a:r>
              <a:rPr lang="de-DE" baseline="0" dirty="0" smtClean="0"/>
              <a:t>:</a:t>
            </a:r>
          </a:p>
          <a:p>
            <a:endParaRPr lang="de-DE" baseline="0" dirty="0" smtClean="0"/>
          </a:p>
          <a:p>
            <a:pPr marL="171436" indent="-171436" defTabSz="947607">
              <a:buFontTx/>
              <a:buChar char="-"/>
              <a:defRPr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Pflegefreie Reihengräber</a:t>
            </a:r>
          </a:p>
          <a:p>
            <a:pPr marL="171436" indent="-171436" defTabSz="947607">
              <a:buFontTx/>
              <a:buChar char="-"/>
              <a:defRPr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Gemeinschafts-Grabanlagen</a:t>
            </a:r>
          </a:p>
          <a:p>
            <a:pPr marL="171436" indent="-171436" defTabSz="947607">
              <a:buFontTx/>
              <a:buChar char="-"/>
              <a:defRPr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Stelengärten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36" indent="-171436" defTabSz="947607">
              <a:buFontTx/>
              <a:buChar char="-"/>
              <a:defRPr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Baumbestattung (auf dem Friedhof oder in einem Begräbniswald)</a:t>
            </a:r>
          </a:p>
          <a:p>
            <a:pPr marL="171436" indent="-171436" defTabSz="947607">
              <a:buFontTx/>
              <a:buChar char="-"/>
              <a:defRPr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Kolumbarien</a:t>
            </a:r>
          </a:p>
          <a:p>
            <a:pPr marL="171436" indent="-171436" defTabSz="947607">
              <a:buFontTx/>
              <a:buChar char="-"/>
              <a:defRPr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</a:p>
          <a:p>
            <a:endParaRPr lang="de-DE" baseline="0" dirty="0" smtClean="0"/>
          </a:p>
          <a:p>
            <a:r>
              <a:rPr lang="de-DE" baseline="0" dirty="0" smtClean="0"/>
              <a:t>Eine Alternative wäre die Finanzierung einer Dauergrab-Pflege.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63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 fragen sich vielleicht, wie </a:t>
            </a:r>
            <a:r>
              <a:rPr lang="de-DE" b="1" dirty="0" smtClean="0"/>
              <a:t>umweltfreundlich</a:t>
            </a:r>
            <a:r>
              <a:rPr lang="de-DE" dirty="0" smtClean="0"/>
              <a:t> kann eine Bestattung und eine Trauerfeier sein?</a:t>
            </a:r>
          </a:p>
          <a:p>
            <a:endParaRPr lang="de-DE" dirty="0" smtClean="0"/>
          </a:p>
          <a:p>
            <a:r>
              <a:rPr lang="de-DE" dirty="0" smtClean="0"/>
              <a:t>Die gute Nachricht: </a:t>
            </a:r>
            <a:r>
              <a:rPr lang="de-DE" b="1" dirty="0" smtClean="0"/>
              <a:t>jede</a:t>
            </a:r>
            <a:r>
              <a:rPr lang="de-DE" dirty="0" smtClean="0"/>
              <a:t> Bestattung</a:t>
            </a:r>
            <a:r>
              <a:rPr lang="de-DE" baseline="0" dirty="0" smtClean="0"/>
              <a:t> kann unter nachhaltigen Aspekten durchgeführt werden.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Von regionalen Produkten beim Leichenschmaus/Trauercafé über regionale Blumen, zertifizierte Särge und Urnen oder kurze Wege bei der Überführung oder der Anreise und vieles mehr.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B19E0-5F9C-432A-A418-C2B846C7A2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5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5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3889" y="1436280"/>
            <a:ext cx="8639382" cy="46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9" y="1954149"/>
            <a:ext cx="8639382" cy="405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34925">
            <a:solidFill>
              <a:srgbClr val="019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 userDrawn="1"/>
        </p:nvSpPr>
        <p:spPr>
          <a:xfrm>
            <a:off x="623888" y="6332440"/>
            <a:ext cx="6752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0" dirty="0" smtClean="0"/>
              <a:t>Informationsveranstaltung</a:t>
            </a:r>
            <a:r>
              <a:rPr lang="de-DE" sz="1400" b="0" baseline="0" dirty="0" smtClean="0"/>
              <a:t> | </a:t>
            </a:r>
            <a:r>
              <a:rPr lang="de-DE" sz="1400" b="0" dirty="0" smtClean="0"/>
              <a:t>Bestattungsvorsorge</a:t>
            </a:r>
            <a:r>
              <a:rPr lang="de-DE" sz="1400" b="0" baseline="0" dirty="0" smtClean="0"/>
              <a:t> – Eine Sorge weniger</a:t>
            </a:r>
            <a:endParaRPr lang="de-DE" sz="1400" b="0" dirty="0"/>
          </a:p>
        </p:txBody>
      </p:sp>
      <p:pic>
        <p:nvPicPr>
          <p:cNvPr id="13" name="Picture 4" descr="Bestattungen Bangel | Hüttenberg Wetzlar Gießen">
            <a:extLst>
              <a:ext uri="{FF2B5EF4-FFF2-40B4-BE49-F238E27FC236}">
                <a16:creationId xmlns:a16="http://schemas.microsoft.com/office/drawing/2014/main" id="{A217172E-9C96-76EF-94BE-2CA4B75DC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5540" y="278933"/>
            <a:ext cx="951202" cy="9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7437120" y="6332440"/>
            <a:ext cx="4137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7F4ADCC7-90D5-466C-9B0C-7C7B87D230D7}" type="slidenum">
              <a:rPr lang="de-DE" sz="1400" b="0" smtClean="0"/>
              <a:t>‹Nr.›</a:t>
            </a:fld>
            <a:endParaRPr lang="de-DE" sz="1400" b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81" y="358095"/>
            <a:ext cx="1750646" cy="7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5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94" userDrawn="1">
          <p15:clr>
            <a:srgbClr val="F26B43"/>
          </p15:clr>
        </p15:guide>
        <p15:guide id="6" orient="horz" pos="3702" userDrawn="1">
          <p15:clr>
            <a:srgbClr val="F26B43"/>
          </p15:clr>
        </p15:guide>
        <p15:guide id="7" pos="7287" userDrawn="1">
          <p15:clr>
            <a:srgbClr val="F26B43"/>
          </p15:clr>
        </p15:guide>
        <p15:guide id="8" pos="3908" userDrawn="1">
          <p15:clr>
            <a:srgbClr val="F26B43"/>
          </p15:clr>
        </p15:guide>
        <p15:guide id="9" pos="37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image" Target="../media/image33.jp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0" y="1964675"/>
            <a:ext cx="12192000" cy="4202369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838800" y="1771200"/>
            <a:ext cx="7259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</p:txBody>
      </p:sp>
      <p:pic>
        <p:nvPicPr>
          <p:cNvPr id="4" name="Picture 4" descr="Bestattungen Bangel | Hüttenberg Wetzlar Gießen">
            <a:extLst>
              <a:ext uri="{FF2B5EF4-FFF2-40B4-BE49-F238E27FC236}">
                <a16:creationId xmlns:a16="http://schemas.microsoft.com/office/drawing/2014/main" id="{A217172E-9C96-76EF-94BE-2CA4B75DC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9764" y="2592705"/>
            <a:ext cx="1261111" cy="14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82062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Bestattungsvorsorge – Eine Sorge weniger</a:t>
            </a:r>
            <a:endParaRPr lang="de-DE" sz="2800" b="1" dirty="0">
              <a:solidFill>
                <a:srgbClr val="019A8F"/>
              </a:solidFill>
              <a:ea typeface="Calibri" panose="020F0502020204030204" pitchFamily="34" charset="0"/>
            </a:endParaRPr>
          </a:p>
          <a:p>
            <a:r>
              <a:rPr lang="de-DE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Eine Informationsveranstaltung zu</a:t>
            </a:r>
            <a:br>
              <a:rPr lang="de-DE" sz="24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Bestattung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</a:rPr>
              <a:t>, Bestattungsarten und Bestattungsvorsorge </a:t>
            </a:r>
            <a:endParaRPr lang="de-DE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D445C9-CCE1-481A-141B-E45B6BF7E472}"/>
              </a:ext>
            </a:extLst>
          </p:cNvPr>
          <p:cNvSpPr txBox="1"/>
          <p:nvPr/>
        </p:nvSpPr>
        <p:spPr>
          <a:xfrm>
            <a:off x="675364" y="4292434"/>
            <a:ext cx="4871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Bundesverband Deutscher Bestatter e</a:t>
            </a:r>
            <a:r>
              <a:rPr lang="de-DE" b="1" dirty="0" smtClean="0"/>
              <a:t>. V</a:t>
            </a:r>
            <a:r>
              <a:rPr lang="de-DE" b="1" dirty="0"/>
              <a:t>.</a:t>
            </a:r>
            <a:endParaRPr lang="de-DE" dirty="0"/>
          </a:p>
          <a:p>
            <a:r>
              <a:rPr lang="de-DE" dirty="0" smtClean="0"/>
              <a:t>Cecilienallee </a:t>
            </a:r>
            <a:r>
              <a:rPr lang="de-DE" dirty="0"/>
              <a:t>5, 40474 </a:t>
            </a:r>
            <a:r>
              <a:rPr lang="de-DE" dirty="0" smtClean="0"/>
              <a:t>Düsseldorf</a:t>
            </a:r>
          </a:p>
          <a:p>
            <a:r>
              <a:rPr lang="nb-NO" dirty="0"/>
              <a:t>Telefon: 0</a:t>
            </a:r>
            <a:r>
              <a:rPr lang="nb-NO" dirty="0" smtClean="0"/>
              <a:t>211 </a:t>
            </a:r>
            <a:r>
              <a:rPr lang="nb-NO" dirty="0"/>
              <a:t>16008-10</a:t>
            </a:r>
          </a:p>
          <a:p>
            <a:r>
              <a:rPr lang="de-DE" dirty="0"/>
              <a:t>E-Mail: </a:t>
            </a:r>
            <a:r>
              <a:rPr lang="nb-NO" dirty="0" smtClean="0"/>
              <a:t>info@bestatter.de</a:t>
            </a:r>
            <a:endParaRPr lang="nb-NO" dirty="0"/>
          </a:p>
          <a:p>
            <a:r>
              <a:rPr lang="de-DE" dirty="0" smtClean="0"/>
              <a:t>Website: </a:t>
            </a:r>
            <a:r>
              <a:rPr lang="nb-NO" dirty="0" smtClean="0"/>
              <a:t>www.bestatter.de</a:t>
            </a:r>
            <a:endParaRPr lang="nb-NO" dirty="0"/>
          </a:p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B75136-9000-BC7A-E627-0EE2A11C9E7A}"/>
              </a:ext>
            </a:extLst>
          </p:cNvPr>
          <p:cNvSpPr txBox="1"/>
          <p:nvPr/>
        </p:nvSpPr>
        <p:spPr>
          <a:xfrm>
            <a:off x="5995076" y="4292434"/>
            <a:ext cx="4871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Bestattungsinstitut </a:t>
            </a:r>
            <a:r>
              <a:rPr lang="de-DE" b="1" dirty="0" smtClean="0"/>
              <a:t>XY</a:t>
            </a:r>
          </a:p>
          <a:p>
            <a:r>
              <a:rPr lang="de-DE" dirty="0"/>
              <a:t>Kontaktdaten </a:t>
            </a:r>
            <a:endParaRPr lang="de-DE" dirty="0" smtClean="0"/>
          </a:p>
          <a:p>
            <a:r>
              <a:rPr lang="de-DE" dirty="0" smtClean="0"/>
              <a:t>Kontaktdaten</a:t>
            </a:r>
          </a:p>
          <a:p>
            <a:r>
              <a:rPr lang="de-DE" dirty="0" smtClean="0"/>
              <a:t>Kontaktdaten</a:t>
            </a:r>
          </a:p>
          <a:p>
            <a:r>
              <a:rPr lang="de-DE" dirty="0"/>
              <a:t>Kontaktdaten</a:t>
            </a:r>
            <a:endParaRPr lang="de-DE" dirty="0" smtClean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988" y="322735"/>
            <a:ext cx="3187014" cy="101194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1102340" y="6324599"/>
            <a:ext cx="830580" cy="472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1005"/>
            <a:ext cx="4502720" cy="20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Wandel der Bestattungskultur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47666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/>
              <a:t>Bitte </a:t>
            </a:r>
            <a:r>
              <a:rPr lang="de-DE" sz="4400" b="1" dirty="0" smtClean="0"/>
              <a:t>persönlich</a:t>
            </a:r>
            <a:r>
              <a:rPr lang="de-DE" sz="4400" dirty="0" smtClean="0"/>
              <a:t> und ganz </a:t>
            </a:r>
            <a:r>
              <a:rPr lang="de-DE" sz="4400" b="1" dirty="0" smtClean="0"/>
              <a:t>individuell</a:t>
            </a:r>
          </a:p>
          <a:p>
            <a:endParaRPr lang="de-DE" sz="2000" b="1" dirty="0" smtClean="0"/>
          </a:p>
          <a:p>
            <a:r>
              <a:rPr lang="de-DE" sz="2000" dirty="0"/>
              <a:t>Immer mehr Menschen wünschen sich eine maßgeschneiderte </a:t>
            </a:r>
            <a:r>
              <a:rPr lang="de-DE" sz="2000" dirty="0" smtClean="0"/>
              <a:t>Bestattung, Angehörige möchten sich an der Planung beteiligen, zum Beispiel bei der Musikauswahl, der Urnenbemalung, der Dekoration oder </a:t>
            </a:r>
            <a:br>
              <a:rPr lang="de-DE" sz="2000" dirty="0" smtClean="0"/>
            </a:br>
            <a:r>
              <a:rPr lang="de-DE" sz="2000" dirty="0" smtClean="0"/>
              <a:t>Trauerpost …</a:t>
            </a:r>
            <a:endParaRPr lang="de-DE" sz="20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36651"/>
            <a:ext cx="5479312" cy="413960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13249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Was kostet meine Bestattung?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317" y="2781300"/>
            <a:ext cx="4906624" cy="28636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59" y="2735580"/>
            <a:ext cx="5364481" cy="294132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32459" y="1736725"/>
            <a:ext cx="4734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dirty="0" smtClean="0"/>
              <a:t>Bestattungswunsch</a:t>
            </a:r>
            <a:endParaRPr lang="de-DE" sz="4400" dirty="0"/>
          </a:p>
        </p:txBody>
      </p:sp>
      <p:sp>
        <p:nvSpPr>
          <p:cNvPr id="9" name="Rechteck 8"/>
          <p:cNvSpPr/>
          <p:nvPr/>
        </p:nvSpPr>
        <p:spPr>
          <a:xfrm>
            <a:off x="6424316" y="1740595"/>
            <a:ext cx="4906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/>
              <a:t>3 Kostengruppen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1458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63423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Finanzielle Absicherung auch im Pflegefall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419928" y="4478864"/>
            <a:ext cx="2549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Quelle: Sommerinterview in Berlin im ZDF</a:t>
            </a:r>
            <a:endParaRPr lang="de-DE" sz="10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3641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/>
              <a:t>Pflegeheim </a:t>
            </a:r>
            <a:endParaRPr lang="de-DE" sz="4400" dirty="0" smtClean="0"/>
          </a:p>
          <a:p>
            <a:r>
              <a:rPr lang="de-DE" sz="4400" dirty="0" smtClean="0"/>
              <a:t>– Geld </a:t>
            </a:r>
            <a:r>
              <a:rPr lang="de-DE" sz="4400" dirty="0"/>
              <a:t>weg? </a:t>
            </a:r>
            <a:endParaRPr lang="de-DE" sz="4400" dirty="0" smtClean="0"/>
          </a:p>
          <a:p>
            <a:r>
              <a:rPr lang="de-DE" sz="4400" dirty="0" smtClean="0"/>
              <a:t>Bloß </a:t>
            </a:r>
            <a:r>
              <a:rPr lang="de-DE" sz="4400" b="1" dirty="0" smtClean="0"/>
              <a:t>kein</a:t>
            </a:r>
            <a:r>
              <a:rPr lang="de-DE" sz="4400" dirty="0" smtClean="0"/>
              <a:t> Sparbuch!</a:t>
            </a:r>
            <a:endParaRPr lang="de-DE" sz="4400" dirty="0"/>
          </a:p>
          <a:p>
            <a:endParaRPr lang="de-DE" sz="2000" dirty="0" smtClean="0"/>
          </a:p>
          <a:p>
            <a:r>
              <a:rPr lang="de-DE" sz="2000" dirty="0" smtClean="0"/>
              <a:t>Gelder, die nicht eindeutig „zweckgebunden“ für eine Bestattung hinterlegt sind, werden im Pflegefall für die Pflegekosten verwendet.</a:t>
            </a:r>
          </a:p>
          <a:p>
            <a:r>
              <a:rPr lang="de-DE" sz="2000" dirty="0" smtClean="0"/>
              <a:t>Es bleibt einem Menschen in der Regel dann nur das Schonvermögen von 10.000 Euro.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50" y="1736723"/>
            <a:ext cx="5363210" cy="41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Ordnungsamt und Sozialbestattung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3888" y="1736724"/>
            <a:ext cx="54766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/>
              <a:t>Wie schütze ich mich vor einem </a:t>
            </a:r>
            <a:r>
              <a:rPr lang="de-DE" sz="4400" b="1" dirty="0" smtClean="0"/>
              <a:t>„Armenbegräbnis“?</a:t>
            </a:r>
          </a:p>
          <a:p>
            <a:endParaRPr lang="de-DE" sz="2000" b="1" dirty="0" smtClean="0"/>
          </a:p>
          <a:p>
            <a:r>
              <a:rPr lang="de-DE" sz="2000" dirty="0" smtClean="0"/>
              <a:t>Ordnungsamtliche Bestattung = keine Angehörigen, niemand der sich kümmert</a:t>
            </a:r>
            <a:br>
              <a:rPr lang="de-DE" sz="2000" dirty="0" smtClean="0"/>
            </a:br>
            <a:endParaRPr lang="de-DE" sz="1200" dirty="0" smtClean="0"/>
          </a:p>
          <a:p>
            <a:r>
              <a:rPr lang="de-DE" sz="2000" dirty="0" smtClean="0">
                <a:ea typeface="Calibri" panose="020F0502020204030204" pitchFamily="34" charset="0"/>
              </a:rPr>
              <a:t>Sozialamtliche Bestattung = keiner der Angehörigen ist in der Lage die Bestattung zu bezahlen</a:t>
            </a:r>
            <a:endParaRPr 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89" y="1859280"/>
            <a:ext cx="3512891" cy="3875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/>
          <p:cNvSpPr/>
          <p:nvPr/>
        </p:nvSpPr>
        <p:spPr>
          <a:xfrm rot="16200000">
            <a:off x="9949170" y="4022893"/>
            <a:ext cx="3491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Quelle: Stern / Bundesverband </a:t>
            </a:r>
            <a:r>
              <a:rPr lang="de-DE" sz="1000" dirty="0"/>
              <a:t>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186910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Wer entscheidet über mein Begräbnis?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23888" y="1736724"/>
            <a:ext cx="558006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„Totenfürsorge“</a:t>
            </a:r>
            <a:br>
              <a:rPr lang="de-DE" sz="4400" b="1" dirty="0" smtClean="0"/>
            </a:br>
            <a:r>
              <a:rPr lang="de-DE" sz="4400" dirty="0" smtClean="0"/>
              <a:t>–</a:t>
            </a:r>
            <a:r>
              <a:rPr lang="de-DE" sz="4400" b="1" dirty="0" smtClean="0"/>
              <a:t> </a:t>
            </a:r>
            <a:r>
              <a:rPr lang="de-DE" sz="4400" dirty="0" smtClean="0"/>
              <a:t>wer </a:t>
            </a:r>
            <a:r>
              <a:rPr lang="de-DE" sz="4400" dirty="0"/>
              <a:t>nichts regelt provoziert Streit um die Bestattung</a:t>
            </a:r>
          </a:p>
          <a:p>
            <a:endParaRPr lang="de-DE" sz="2000" b="1" dirty="0" smtClean="0"/>
          </a:p>
          <a:p>
            <a:r>
              <a:rPr lang="de-DE" dirty="0"/>
              <a:t>D</a:t>
            </a:r>
            <a:r>
              <a:rPr lang="de-DE" dirty="0" smtClean="0"/>
              <a:t>ie sogenannte „Totenfürsorge“, </a:t>
            </a:r>
            <a:r>
              <a:rPr lang="de-DE" i="1" dirty="0" smtClean="0"/>
              <a:t>kann</a:t>
            </a:r>
            <a:r>
              <a:rPr lang="de-DE" dirty="0" smtClean="0"/>
              <a:t> </a:t>
            </a:r>
            <a:r>
              <a:rPr lang="de-DE" dirty="0"/>
              <a:t>mit der Erbstellung </a:t>
            </a:r>
            <a:r>
              <a:rPr lang="de-DE" dirty="0" smtClean="0"/>
              <a:t>übereinstimmen, </a:t>
            </a:r>
            <a:r>
              <a:rPr lang="de-DE" i="1" dirty="0" smtClean="0"/>
              <a:t>muss</a:t>
            </a:r>
            <a:r>
              <a:rPr lang="de-DE" dirty="0" smtClean="0"/>
              <a:t> aber nicht. </a:t>
            </a:r>
            <a:r>
              <a:rPr lang="de-DE" dirty="0"/>
              <a:t>Diese ist gesetzlich nicht geregelt, aber gewohnheitsrechtlich anerkannt und liegt grundsätzlich bei den nächsten Angehörigen. </a:t>
            </a:r>
            <a:endParaRPr lang="de-DE" sz="2000" dirty="0"/>
          </a:p>
        </p:txBody>
      </p:sp>
      <p:pic>
        <p:nvPicPr>
          <p:cNvPr id="1026" name="Picture 2" descr="https://www.bestatter.de/fileadmin/bestatter/democontent/erbfol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643" y="1981200"/>
            <a:ext cx="3930097" cy="36481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30867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Vorsorge heute für ein gutes Morgen 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422955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Zwei Wege zur Vorsorge:</a:t>
            </a:r>
          </a:p>
          <a:p>
            <a:r>
              <a:rPr lang="de-DE" sz="4400" dirty="0" smtClean="0"/>
              <a:t>Einmal einzahlen oder in Raten</a:t>
            </a:r>
          </a:p>
          <a:p>
            <a:endParaRPr lang="de-DE" sz="2000" b="1" dirty="0" smtClean="0"/>
          </a:p>
          <a:p>
            <a:r>
              <a:rPr lang="de-DE" dirty="0"/>
              <a:t>Ganz individuell – je nach Alter, Lebenssituation und Lebensplanung.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45" y="2796987"/>
            <a:ext cx="5365368" cy="30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Vorsorge heute für ein gutes Morgen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58006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Familie</a:t>
            </a:r>
            <a:r>
              <a:rPr lang="de-DE" sz="4400" b="1" dirty="0"/>
              <a:t>, Haus, </a:t>
            </a:r>
            <a:r>
              <a:rPr lang="de-DE" sz="4400" b="1" dirty="0" smtClean="0"/>
              <a:t>Beruf</a:t>
            </a:r>
          </a:p>
          <a:p>
            <a:r>
              <a:rPr lang="de-DE" sz="4400" b="1" dirty="0"/>
              <a:t>– </a:t>
            </a:r>
            <a:r>
              <a:rPr lang="de-DE" sz="4400" b="1" dirty="0" smtClean="0"/>
              <a:t>alles im Aufbau </a:t>
            </a:r>
          </a:p>
          <a:p>
            <a:endParaRPr lang="de-DE" dirty="0" smtClean="0"/>
          </a:p>
          <a:p>
            <a:r>
              <a:rPr lang="de-DE" dirty="0"/>
              <a:t>D</a:t>
            </a:r>
            <a:r>
              <a:rPr lang="de-DE" dirty="0" smtClean="0"/>
              <a:t>ann passt eine Absicherung in kleinen Raten </a:t>
            </a:r>
          </a:p>
          <a:p>
            <a:r>
              <a:rPr lang="de-DE" dirty="0" smtClean="0"/>
              <a:t>mit einer Sterbegeldversicherung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56" y="2305687"/>
            <a:ext cx="5356857" cy="3571238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663219" y="4232332"/>
            <a:ext cx="4792702" cy="1548708"/>
            <a:chOff x="750054" y="3349142"/>
            <a:chExt cx="3877826" cy="1253076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4"/>
            <a:srcRect b="51106"/>
            <a:stretch/>
          </p:blipFill>
          <p:spPr>
            <a:xfrm>
              <a:off x="750054" y="3349142"/>
              <a:ext cx="1988338" cy="1235921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/>
            <a:srcRect t="49797"/>
            <a:stretch/>
          </p:blipFill>
          <p:spPr>
            <a:xfrm>
              <a:off x="2712266" y="3379619"/>
              <a:ext cx="1915614" cy="1222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6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Vorsorge heute für ein gutes Morgen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58006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Gut versichert</a:t>
            </a:r>
          </a:p>
          <a:p>
            <a:endParaRPr lang="de-DE" sz="4000" dirty="0" smtClean="0"/>
          </a:p>
          <a:p>
            <a:r>
              <a:rPr lang="de-DE" sz="4000" dirty="0" smtClean="0"/>
              <a:t>8 Vorteile einer Sterbegeldversicherung</a:t>
            </a:r>
            <a:endParaRPr lang="de-DE" sz="4000" dirty="0"/>
          </a:p>
        </p:txBody>
      </p:sp>
      <p:sp>
        <p:nvSpPr>
          <p:cNvPr id="12" name="Rechteck 11"/>
          <p:cNvSpPr/>
          <p:nvPr/>
        </p:nvSpPr>
        <p:spPr>
          <a:xfrm>
            <a:off x="6203949" y="1736725"/>
            <a:ext cx="53641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Keine </a:t>
            </a:r>
            <a:r>
              <a:rPr lang="de-DE" sz="2000" dirty="0"/>
              <a:t>Gesundheitsprüfung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 Raten, </a:t>
            </a:r>
            <a:r>
              <a:rPr lang="de-DE" sz="2000" dirty="0"/>
              <a:t>auch mit kleinen </a:t>
            </a:r>
            <a:r>
              <a:rPr lang="de-DE" sz="2000" dirty="0" smtClean="0"/>
              <a:t>Beiträgen, ansparbar 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Absicherung der Bestattung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Auszahlung an den Bezugsberechtigten im </a:t>
            </a:r>
            <a:r>
              <a:rPr lang="de-DE" sz="2000" dirty="0"/>
              <a:t>Todesfall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Deutschlandweite Bestattung möglich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Individuelle </a:t>
            </a:r>
            <a:r>
              <a:rPr lang="de-DE" sz="2000" dirty="0"/>
              <a:t>Trauerbegleitung </a:t>
            </a:r>
            <a:r>
              <a:rPr lang="de-DE" sz="2000" dirty="0" smtClean="0"/>
              <a:t>und Organisation durch örtlichen Wunsch-Bestatter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Schutz </a:t>
            </a:r>
            <a:r>
              <a:rPr lang="de-DE" sz="2000" dirty="0"/>
              <a:t>des angelegten Geldes vor </a:t>
            </a:r>
            <a:r>
              <a:rPr lang="de-DE" sz="2000" dirty="0" smtClean="0"/>
              <a:t>dem Zugriff Unberechtigter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endParaRPr lang="de-DE" sz="2000" dirty="0" smtClean="0"/>
          </a:p>
        </p:txBody>
      </p:sp>
      <p:sp>
        <p:nvSpPr>
          <p:cNvPr id="13" name="Rechteck 12"/>
          <p:cNvSpPr/>
          <p:nvPr/>
        </p:nvSpPr>
        <p:spPr>
          <a:xfrm>
            <a:off x="6481822" y="5301208"/>
            <a:ext cx="5213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 smtClean="0"/>
              <a:t>Entlastung </a:t>
            </a:r>
            <a:r>
              <a:rPr lang="de-DE" sz="2000" b="1" dirty="0"/>
              <a:t>Ihrer </a:t>
            </a:r>
            <a:r>
              <a:rPr lang="de-DE" sz="2000" b="1" dirty="0" smtClean="0"/>
              <a:t>Hinterbliebenen und </a:t>
            </a:r>
          </a:p>
          <a:p>
            <a:r>
              <a:rPr lang="de-DE" sz="2000" b="1" dirty="0" smtClean="0"/>
              <a:t>Absicherung der eigenen Bestattungswünsche 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5164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Vorsorge heute für ein gutes Morgen 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58006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Ü75, ein gutes Leben gelebt und die Kinder groß</a:t>
            </a:r>
          </a:p>
          <a:p>
            <a:endParaRPr lang="de-DE" b="1" dirty="0"/>
          </a:p>
          <a:p>
            <a:r>
              <a:rPr lang="de-DE" dirty="0"/>
              <a:t>D</a:t>
            </a:r>
            <a:r>
              <a:rPr lang="de-DE" dirty="0" smtClean="0"/>
              <a:t>ann empfiehlt sich eine einmalige Rücklage mit der Deutschen Bestattungsvorsorge Treuhand AG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329" y="1743106"/>
            <a:ext cx="5365433" cy="41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Vorsorge heute für ein gutes Morgen 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36416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Treuhandsicher angelegt</a:t>
            </a:r>
          </a:p>
          <a:p>
            <a:endParaRPr lang="de-DE" dirty="0"/>
          </a:p>
          <a:p>
            <a:r>
              <a:rPr lang="de-DE" sz="4000" dirty="0" smtClean="0"/>
              <a:t>8 Vorteile mit der Deutschen Bestattungsvorsorge Treuhand AG</a:t>
            </a:r>
            <a:endParaRPr lang="de-DE" sz="4000" dirty="0"/>
          </a:p>
        </p:txBody>
      </p:sp>
      <p:sp>
        <p:nvSpPr>
          <p:cNvPr id="9" name="Rechteck 8"/>
          <p:cNvSpPr/>
          <p:nvPr/>
        </p:nvSpPr>
        <p:spPr>
          <a:xfrm>
            <a:off x="6481822" y="5289634"/>
            <a:ext cx="5213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smtClean="0"/>
              <a:t>Entlastung </a:t>
            </a:r>
            <a:r>
              <a:rPr lang="de-DE" sz="2000" b="1" dirty="0"/>
              <a:t>Ihrer </a:t>
            </a:r>
            <a:r>
              <a:rPr lang="de-DE" sz="2000" b="1" dirty="0" smtClean="0"/>
              <a:t>Hinterbliebenen und </a:t>
            </a:r>
          </a:p>
          <a:p>
            <a:r>
              <a:rPr lang="de-DE" sz="2000" b="1" dirty="0" smtClean="0"/>
              <a:t>Absicherung der eigenen Bestattungswünsche </a:t>
            </a:r>
            <a:endParaRPr lang="de-DE" sz="2000" b="1" dirty="0"/>
          </a:p>
        </p:txBody>
      </p:sp>
      <p:sp>
        <p:nvSpPr>
          <p:cNvPr id="5" name="Rechteck 4"/>
          <p:cNvSpPr/>
          <p:nvPr/>
        </p:nvSpPr>
        <p:spPr>
          <a:xfrm>
            <a:off x="6203949" y="1750716"/>
            <a:ext cx="52781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Keine Gesundheitsprüfung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Vertragsabschluss </a:t>
            </a:r>
            <a:r>
              <a:rPr lang="de-DE" sz="2000" dirty="0"/>
              <a:t>bis ins hohe Alter 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Absicherung </a:t>
            </a:r>
            <a:r>
              <a:rPr lang="de-DE" sz="2000" dirty="0"/>
              <a:t>der Bestattungskosten 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Deutschlandweite </a:t>
            </a:r>
            <a:r>
              <a:rPr lang="de-DE" sz="2000" dirty="0"/>
              <a:t>Bestattung möglich 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Individuelle </a:t>
            </a:r>
            <a:r>
              <a:rPr lang="de-DE" sz="2000" dirty="0"/>
              <a:t>Trauerbegleitung </a:t>
            </a:r>
            <a:r>
              <a:rPr lang="de-DE" sz="2000" dirty="0" smtClean="0"/>
              <a:t>und Organisation der Bestattung durch örtlichen Wunsch-Bestatter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Schutz </a:t>
            </a:r>
            <a:r>
              <a:rPr lang="de-DE" sz="2000" dirty="0"/>
              <a:t>des angelegten Geldes vor unberechtigtem </a:t>
            </a:r>
            <a:r>
              <a:rPr lang="de-DE" sz="2000" dirty="0" smtClean="0"/>
              <a:t>Zugriff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Sichere </a:t>
            </a:r>
            <a:r>
              <a:rPr lang="de-DE" sz="2000" dirty="0"/>
              <a:t>Geldanlage 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Auszahlung </a:t>
            </a:r>
            <a:r>
              <a:rPr lang="de-DE" sz="2000" dirty="0"/>
              <a:t>nicht genutzter Gelder </a:t>
            </a:r>
          </a:p>
        </p:txBody>
      </p:sp>
    </p:spTree>
    <p:extLst>
      <p:ext uri="{BB962C8B-B14F-4D97-AF65-F5344CB8AC3E}">
        <p14:creationId xmlns:p14="http://schemas.microsoft.com/office/powerpoint/2010/main" val="29193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838800" y="1771200"/>
            <a:ext cx="7259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83290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19A8F"/>
                </a:solidFill>
                <a:ea typeface="Calibri" panose="020F0502020204030204" pitchFamily="34" charset="0"/>
              </a:rPr>
              <a:t>Bestattungsvorsorge – Eine Sorge </a:t>
            </a:r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weniger</a:t>
            </a:r>
            <a:endParaRPr lang="de-DE" sz="2800" b="1" dirty="0">
              <a:solidFill>
                <a:srgbClr val="019A8F"/>
              </a:solidFill>
              <a:ea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</a:rPr>
              <a:t>Bestattung, Bestattungsarten und </a:t>
            </a:r>
            <a:r>
              <a:rPr lang="de-DE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Bestattungsvorsorge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1736725"/>
            <a:ext cx="54721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Unsere Themen heute</a:t>
            </a:r>
            <a:endParaRPr lang="de-D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Bestattung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Deutschland, Zahlen und 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Wer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kümmert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sich um mein Grab?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Ordnungsamt und Sozialbestattung, wie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schütze ich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mich?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Wer entscheidet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nach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meinem Tod über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mich?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Was will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ich und wie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lege ich das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fest?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kostet eine Bestattung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Wie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bezahle ich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das?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Sorge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: Pflegeheim – Geld weg? </a:t>
            </a: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Bestattersuche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Worauf man achten sollte!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Infos und Kontaktadressen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50" y="1736725"/>
            <a:ext cx="5363210" cy="415174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6200000">
            <a:off x="10131785" y="4202271"/>
            <a:ext cx="31261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 smtClean="0"/>
              <a:t>Quelle: </a:t>
            </a:r>
            <a:r>
              <a:rPr lang="de-DE" sz="1000" dirty="0" err="1" smtClean="0"/>
              <a:t>iStock</a:t>
            </a:r>
            <a:r>
              <a:rPr lang="de-DE" sz="1000" dirty="0" smtClean="0"/>
              <a:t> / Bundesverband </a:t>
            </a:r>
            <a:r>
              <a:rPr lang="de-DE" sz="1000" dirty="0"/>
              <a:t>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30923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Sterben und vererben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536416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Testament und Erbe</a:t>
            </a:r>
          </a:p>
          <a:p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Wie verfasse ich ein Testament?</a:t>
            </a:r>
          </a:p>
          <a:p>
            <a:r>
              <a:rPr lang="de-DE" sz="2000" dirty="0" smtClean="0"/>
              <a:t>Was sollte im Testament stehen?</a:t>
            </a:r>
          </a:p>
          <a:p>
            <a:r>
              <a:rPr lang="de-DE" sz="2000" dirty="0" smtClean="0"/>
              <a:t>Wer </a:t>
            </a:r>
            <a:r>
              <a:rPr lang="de-DE" sz="2000" dirty="0"/>
              <a:t>erbt, wenn mir etwas passiert</a:t>
            </a:r>
            <a:r>
              <a:rPr lang="de-DE" sz="2000" dirty="0" smtClean="0"/>
              <a:t>?</a:t>
            </a:r>
          </a:p>
          <a:p>
            <a:r>
              <a:rPr lang="de-DE" sz="2000" dirty="0" smtClean="0"/>
              <a:t>Kann </a:t>
            </a:r>
            <a:r>
              <a:rPr lang="de-DE" sz="2000" dirty="0"/>
              <a:t>ich </a:t>
            </a:r>
            <a:r>
              <a:rPr lang="de-DE" sz="2000" dirty="0" smtClean="0"/>
              <a:t>bestimmen</a:t>
            </a:r>
            <a:r>
              <a:rPr lang="de-DE" sz="2000" dirty="0"/>
              <a:t>, wer erbt</a:t>
            </a:r>
            <a:r>
              <a:rPr lang="de-DE" sz="2000" dirty="0" smtClean="0"/>
              <a:t>?</a:t>
            </a:r>
            <a:endParaRPr lang="de-DE" sz="2000" dirty="0"/>
          </a:p>
          <a:p>
            <a:r>
              <a:rPr lang="de-DE" sz="2000" dirty="0"/>
              <a:t>Was passiert </a:t>
            </a:r>
            <a:r>
              <a:rPr lang="de-DE" sz="2000" dirty="0" smtClean="0"/>
              <a:t>mit </a:t>
            </a:r>
            <a:r>
              <a:rPr lang="de-DE" sz="2000" dirty="0"/>
              <a:t>meinem Eigentum</a:t>
            </a:r>
            <a:r>
              <a:rPr lang="de-DE" sz="2000" dirty="0" smtClean="0"/>
              <a:t>?</a:t>
            </a:r>
            <a:endParaRPr lang="de-DE" sz="2000" dirty="0"/>
          </a:p>
          <a:p>
            <a:r>
              <a:rPr lang="de-DE" sz="2000" dirty="0"/>
              <a:t>Wie kann ich </a:t>
            </a:r>
            <a:r>
              <a:rPr lang="de-DE" sz="2000" dirty="0" smtClean="0"/>
              <a:t>meine </a:t>
            </a:r>
            <a:r>
              <a:rPr lang="de-DE" sz="2000" dirty="0"/>
              <a:t>Kinder </a:t>
            </a:r>
            <a:r>
              <a:rPr lang="de-DE" sz="2000" dirty="0" smtClean="0"/>
              <a:t>absichern?</a:t>
            </a:r>
            <a:endParaRPr lang="de-DE" sz="2000" dirty="0"/>
          </a:p>
          <a:p>
            <a:r>
              <a:rPr lang="de-DE" sz="2000" dirty="0" smtClean="0"/>
              <a:t>Benötige </a:t>
            </a:r>
            <a:r>
              <a:rPr lang="de-DE" sz="2000" dirty="0"/>
              <a:t>ich einen Erbschein für Opas Haus</a:t>
            </a:r>
            <a:r>
              <a:rPr lang="de-DE" sz="2000" dirty="0" smtClean="0"/>
              <a:t>?</a:t>
            </a:r>
            <a:endParaRPr lang="de-DE" sz="2000" dirty="0"/>
          </a:p>
          <a:p>
            <a:r>
              <a:rPr lang="de-DE" sz="2000" dirty="0" smtClean="0"/>
              <a:t>Was </a:t>
            </a:r>
            <a:r>
              <a:rPr lang="de-DE" sz="2000" dirty="0"/>
              <a:t>kostet ein Erbschein</a:t>
            </a:r>
            <a:r>
              <a:rPr lang="de-DE" sz="2000" dirty="0" smtClean="0"/>
              <a:t>?</a:t>
            </a:r>
            <a:endParaRPr lang="de-DE" sz="2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979" y="2024164"/>
            <a:ext cx="2445236" cy="34241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493" y="2024164"/>
            <a:ext cx="2445236" cy="342413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292340" y="5508724"/>
            <a:ext cx="518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Kooperationspartner Ihres Bestatters und des BDB: </a:t>
            </a:r>
            <a:r>
              <a:rPr lang="de-DE" sz="1400" dirty="0" err="1" smtClean="0"/>
              <a:t>Erblotse</a:t>
            </a:r>
            <a:r>
              <a:rPr lang="de-DE" sz="1400" dirty="0" smtClean="0"/>
              <a:t>-Services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2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Mein letzter Wille!</a:t>
            </a:r>
            <a:endParaRPr lang="de-DE" sz="28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Rechteck 7"/>
          <p:cNvSpPr/>
          <p:nvPr/>
        </p:nvSpPr>
        <p:spPr>
          <a:xfrm>
            <a:off x="623888" y="1736724"/>
            <a:ext cx="484457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Alles geregelt:</a:t>
            </a:r>
          </a:p>
          <a:p>
            <a:r>
              <a:rPr lang="de-DE" sz="4400" dirty="0"/>
              <a:t>d</a:t>
            </a:r>
            <a:r>
              <a:rPr lang="de-DE" sz="4400" dirty="0" smtClean="0"/>
              <a:t>as </a:t>
            </a:r>
            <a:r>
              <a:rPr lang="de-DE" sz="4400" dirty="0"/>
              <a:t>Beste, was Sie Ihren Angehörigen hinterlassen können</a:t>
            </a:r>
          </a:p>
          <a:p>
            <a:endParaRPr lang="de-DE" sz="2000" b="1" dirty="0" smtClean="0"/>
          </a:p>
          <a:p>
            <a:r>
              <a:rPr lang="de-DE" dirty="0" smtClean="0"/>
              <a:t>Miteinander sprechen, Bedürfnisse klären, Wünsche dokumentieren, Leistungen vertraglich sichern, die Bestattung finanziell absichern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680" y="1743106"/>
            <a:ext cx="5365433" cy="41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63423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Vorsorge – so geht das!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23887" y="1736724"/>
            <a:ext cx="53641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/>
              <a:t>Ihr Bestatter vor Ort berät Sie </a:t>
            </a:r>
            <a:r>
              <a:rPr lang="de-DE" sz="4400" b="1" dirty="0" smtClean="0"/>
              <a:t>persönlich</a:t>
            </a:r>
            <a:endParaRPr lang="de-DE" sz="2000" dirty="0"/>
          </a:p>
          <a:p>
            <a:endParaRPr lang="de-DE" sz="2000" dirty="0" smtClean="0"/>
          </a:p>
          <a:p>
            <a:r>
              <a:rPr lang="de-DE" dirty="0" smtClean="0"/>
              <a:t>Was ist möglich und was kostet das?</a:t>
            </a:r>
          </a:p>
          <a:p>
            <a:r>
              <a:rPr lang="de-DE" dirty="0" smtClean="0"/>
              <a:t>Wie kann ich meine Wünsche absichern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r>
              <a:rPr lang="de-DE" dirty="0" smtClean="0"/>
              <a:t>Für jüngere Menschen: eine </a:t>
            </a:r>
            <a:r>
              <a:rPr lang="de-DE" b="1" dirty="0" smtClean="0"/>
              <a:t>Sterbegeldversicherung </a:t>
            </a:r>
          </a:p>
          <a:p>
            <a:r>
              <a:rPr lang="de-DE" dirty="0" smtClean="0"/>
              <a:t>in </a:t>
            </a:r>
            <a:r>
              <a:rPr lang="de-DE" dirty="0" smtClean="0"/>
              <a:t>Raten und ohne </a:t>
            </a:r>
            <a:r>
              <a:rPr lang="de-DE" dirty="0" smtClean="0"/>
              <a:t>Gesundheitsprüfung</a:t>
            </a:r>
          </a:p>
          <a:p>
            <a:endParaRPr lang="de-DE" dirty="0" smtClean="0"/>
          </a:p>
          <a:p>
            <a:r>
              <a:rPr lang="de-DE" dirty="0" smtClean="0"/>
              <a:t>Für ältere Menschen: eine </a:t>
            </a:r>
            <a:r>
              <a:rPr lang="de-DE" b="1" dirty="0" smtClean="0"/>
              <a:t>Treuhandeinlage</a:t>
            </a:r>
            <a:r>
              <a:rPr lang="de-DE" dirty="0" smtClean="0"/>
              <a:t> bei </a:t>
            </a:r>
            <a:endParaRPr lang="de-DE" dirty="0" smtClean="0"/>
          </a:p>
          <a:p>
            <a:r>
              <a:rPr lang="de-DE" dirty="0" smtClean="0"/>
              <a:t>der </a:t>
            </a:r>
            <a:r>
              <a:rPr lang="de-DE" dirty="0" smtClean="0"/>
              <a:t>Deutschen Bestattungsvorsorge Treuhand AG </a:t>
            </a:r>
            <a:endParaRPr lang="de-DE" dirty="0" smtClean="0"/>
          </a:p>
          <a:p>
            <a:r>
              <a:rPr lang="de-DE" dirty="0" smtClean="0"/>
              <a:t>als </a:t>
            </a:r>
            <a:r>
              <a:rPr lang="de-DE" dirty="0" smtClean="0"/>
              <a:t>Einmal- oder Teilzahlung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266" y="1859659"/>
            <a:ext cx="3839530" cy="3894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282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Dienstleistungen des Bestatters</a:t>
            </a:r>
            <a:endParaRPr lang="de-DE" sz="2400" dirty="0">
              <a:ea typeface="Calibri" panose="020F0502020204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945" y="1744979"/>
            <a:ext cx="5557216" cy="400050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Ihr Bestatter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hilft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von Vorsorge bis Trauerbegleitung</a:t>
            </a:r>
            <a:endParaRPr lang="de-DE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Beratung, Dokumente, Organisation der Trauerfeier, Überführung, Kosmetische und hygienische Versorgung, Seelsorge und Beistand, Trauerdrucksachen, Trauercafé, Musik, Blumen, Dekoration, Trauerrede, Trauerbegleitung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3376636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50" y="1736725"/>
            <a:ext cx="5363210" cy="41402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66831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Qualifikation &amp; Zuhörer-Qualität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Wie finde ich einen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vertrauenswürdigen Bestatter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de-DE" sz="4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Jeder kann heute mit einem Gewerbeschein als Bestatter tätig sein</a:t>
            </a:r>
            <a:r>
              <a:rPr 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! Umso </a:t>
            </a: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wichtiger ist es, auf Qualifikation zu achten und sich selbst ein Bild zu machen. Gibt es im Unternehmen ausgebildete Fachkräfte, Meister, Zertifizierungen? Hört mir der Bestatter richtig zu?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46" y="4846320"/>
            <a:ext cx="1238747" cy="82433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068" y="4861699"/>
            <a:ext cx="594413" cy="7935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148" y="4847514"/>
            <a:ext cx="548230" cy="82194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061" y="4846524"/>
            <a:ext cx="582539" cy="82392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948" y="4846321"/>
            <a:ext cx="989195" cy="82432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296" y="4846320"/>
            <a:ext cx="602384" cy="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52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23888" y="2382667"/>
            <a:ext cx="8021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000000"/>
                </a:solidFill>
                <a:ea typeface="Calibri" panose="020F0502020204030204" pitchFamily="34" charset="0"/>
              </a:rPr>
              <a:t>Danke für Ihre </a:t>
            </a:r>
            <a:r>
              <a:rPr lang="de-DE" sz="4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Zeit.</a:t>
            </a:r>
            <a:endParaRPr lang="de-DE" sz="4400" b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de-DE" sz="44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Stellen Sie gerne </a:t>
            </a:r>
          </a:p>
          <a:p>
            <a:r>
              <a:rPr lang="de-DE" sz="44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noch Ihre Fragen!</a:t>
            </a:r>
            <a:endParaRPr lang="de-DE" sz="4400" dirty="0">
              <a:solidFill>
                <a:srgbClr val="019A8F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Offene Fragerunde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679" y="1736725"/>
            <a:ext cx="5364481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Weitere Informationen &amp; Kontakte im Internet 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680" y="1736725"/>
            <a:ext cx="5367258" cy="41402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23" y="4206493"/>
            <a:ext cx="1692000" cy="1692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92" y="4316139"/>
            <a:ext cx="3405201" cy="100593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92482" y="5419769"/>
            <a:ext cx="2183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ea typeface="Calibri" panose="020F0502020204030204" pitchFamily="34" charset="0"/>
              </a:rPr>
              <a:t>www.bestatter.de</a:t>
            </a:r>
            <a:endParaRPr lang="de-DE" sz="32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B75136-9000-BC7A-E627-0EE2A11C9E7A}"/>
              </a:ext>
            </a:extLst>
          </p:cNvPr>
          <p:cNvSpPr txBox="1"/>
          <p:nvPr/>
        </p:nvSpPr>
        <p:spPr>
          <a:xfrm>
            <a:off x="2346680" y="2808162"/>
            <a:ext cx="36413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Name Bestattungshaus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 smtClean="0"/>
              <a:t>www. Bestattungshaus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70" y="1819986"/>
            <a:ext cx="2159057" cy="97166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9" y="1728853"/>
            <a:ext cx="1692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266" name="Picture 2" descr="https://www.destatis.de/DE/Themen/Querschnitt/Demografischer-Wandel/_Grafik/_Statisch/Demografischer-Wandel-Natuerliche-Bewegung-Wanderungssaldo.png?__blob=post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928" y="3700129"/>
            <a:ext cx="2902394" cy="217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Demografischer Wandel</a:t>
            </a:r>
            <a:endParaRPr lang="de-DE" sz="2400" dirty="0">
              <a:ea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Jedes Jahr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sterben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etwa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 Millionen 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Menschen</a:t>
            </a:r>
          </a:p>
          <a:p>
            <a:endParaRPr lang="de-DE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Weniger als 800.000 </a:t>
            </a: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Menschen </a:t>
            </a:r>
            <a:r>
              <a:rPr lang="de-DE" sz="2000" smtClean="0">
                <a:latin typeface="Calibri" panose="020F0502020204030204" pitchFamily="34" charset="0"/>
                <a:ea typeface="Calibri" panose="020F0502020204030204" pitchFamily="34" charset="0"/>
              </a:rPr>
              <a:t>werden jedes </a:t>
            </a:r>
          </a:p>
          <a:p>
            <a:r>
              <a:rPr lang="de-DE" sz="2000" smtClean="0">
                <a:latin typeface="Calibri" panose="020F0502020204030204" pitchFamily="34" charset="0"/>
                <a:ea typeface="Calibri" panose="020F0502020204030204" pitchFamily="34" charset="0"/>
              </a:rPr>
              <a:t>Jahr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in Deutschland </a:t>
            </a:r>
          </a:p>
          <a:p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geboren</a:t>
            </a:r>
          </a:p>
        </p:txBody>
      </p:sp>
      <p:sp>
        <p:nvSpPr>
          <p:cNvPr id="7" name="Rechteck 6"/>
          <p:cNvSpPr/>
          <p:nvPr/>
        </p:nvSpPr>
        <p:spPr>
          <a:xfrm rot="16200000">
            <a:off x="10768981" y="4839364"/>
            <a:ext cx="18517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Statistisches Bundesamt</a:t>
            </a:r>
            <a:endParaRPr lang="de-DE" sz="1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071" y="1871369"/>
            <a:ext cx="4188640" cy="38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4D51C7D-B8C5-3018-8C9C-909CB2EE0976}"/>
              </a:ext>
            </a:extLst>
          </p:cNvPr>
          <p:cNvSpPr/>
          <p:nvPr/>
        </p:nvSpPr>
        <p:spPr>
          <a:xfrm>
            <a:off x="6203950" y="1736725"/>
            <a:ext cx="5364163" cy="4140201"/>
          </a:xfrm>
          <a:prstGeom prst="rect">
            <a:avLst/>
          </a:prstGeom>
          <a:solidFill>
            <a:srgbClr val="DEEBEC"/>
          </a:solidFill>
          <a:ln>
            <a:noFill/>
          </a:ln>
          <a:effectLst>
            <a:outerShdw dist="38100" sx="1000" sy="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89" b="7032"/>
          <a:stretch/>
        </p:blipFill>
        <p:spPr>
          <a:xfrm>
            <a:off x="4375998" y="3873053"/>
            <a:ext cx="1612051" cy="19031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1736725"/>
            <a:ext cx="44797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Die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Jungen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ziehen in die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Zentren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, die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Älteren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bleiben oft im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Umland</a:t>
            </a: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Die Nachkommen sind berufsbedingt </a:t>
            </a: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zu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Nomaden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 geworden und wohnen selten noch im Heimatort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400" dirty="0" smtClean="0">
                <a:ea typeface="Calibri" panose="020F0502020204030204" pitchFamily="34" charset="0"/>
              </a:rPr>
              <a:t>Wer zieht fort, wer bleibt?</a:t>
            </a:r>
            <a:endParaRPr lang="de-DE" sz="2400" dirty="0">
              <a:ea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554" y="1821711"/>
            <a:ext cx="4071744" cy="3954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hteck 8"/>
          <p:cNvSpPr/>
          <p:nvPr/>
        </p:nvSpPr>
        <p:spPr>
          <a:xfrm rot="16200000">
            <a:off x="9713914" y="3598925"/>
            <a:ext cx="414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Quelle: Spiegel</a:t>
            </a:r>
            <a:r>
              <a:rPr lang="de-DE" sz="1000" dirty="0"/>
              <a:t>, Ergebnisse einer Studie des RWI-Leibniz-Instituts für </a:t>
            </a:r>
            <a:r>
              <a:rPr lang="de-DE" sz="1000" dirty="0" smtClean="0"/>
              <a:t>Wirtschaftsforschung, Grafik: Statistisches Bundesamt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54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90" y="1736725"/>
            <a:ext cx="578399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Stetig mehr Menschen</a:t>
            </a:r>
          </a:p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der +65-Jährigen leben im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1-Personen-Haushalt </a:t>
            </a:r>
            <a: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sz="2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Im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  <a:t>Zeitraum 2001 bis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2021 leben 17% mehr Menschen allein</a:t>
            </a:r>
            <a:endParaRPr lang="de-DE" sz="12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25% der Haushalte in Deutschland bestehen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  <a:t>in 2020</a:t>
            </a: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ausschließlich Menschen mit +65 Jahren</a:t>
            </a:r>
            <a:endParaRPr lang="de-DE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Wer kümmert sich noch?</a:t>
            </a:r>
            <a:endParaRPr lang="de-DE" sz="2800" dirty="0">
              <a:ea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763" t="12" r="15817" b="-12"/>
          <a:stretch/>
        </p:blipFill>
        <p:spPr>
          <a:xfrm>
            <a:off x="6535479" y="1736725"/>
            <a:ext cx="5029604" cy="41402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16200000">
            <a:off x="10064459" y="4123400"/>
            <a:ext cx="32608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 err="1" smtClean="0"/>
              <a:t>iStock</a:t>
            </a:r>
            <a:r>
              <a:rPr lang="de-DE" sz="1000" dirty="0" smtClean="0"/>
              <a:t> AI/ Bundesverband </a:t>
            </a:r>
            <a:r>
              <a:rPr lang="de-DE" sz="1000" dirty="0"/>
              <a:t>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4883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Sonntags ging es früher immer </a:t>
            </a:r>
            <a:r>
              <a:rPr lang="de-DE" sz="4400" dirty="0">
                <a:latin typeface="Calibri" panose="020F0502020204030204" pitchFamily="34" charset="0"/>
                <a:ea typeface="Calibri" panose="020F0502020204030204" pitchFamily="34" charset="0"/>
              </a:rPr>
              <a:t>zum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Friedhof 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zum Gießen</a:t>
            </a:r>
          </a:p>
          <a:p>
            <a:endParaRPr lang="de-DE" sz="2000" dirty="0" smtClean="0"/>
          </a:p>
          <a:p>
            <a:r>
              <a:rPr lang="de-DE" sz="2000" dirty="0" smtClean="0"/>
              <a:t>Noch </a:t>
            </a:r>
            <a:r>
              <a:rPr lang="de-DE" sz="2000" dirty="0"/>
              <a:t>in den 60er </a:t>
            </a:r>
            <a:r>
              <a:rPr lang="de-DE" sz="2000" dirty="0" smtClean="0"/>
              <a:t>Jahren gab es </a:t>
            </a:r>
          </a:p>
          <a:p>
            <a:r>
              <a:rPr lang="de-DE" sz="2000" dirty="0" smtClean="0"/>
              <a:t>90</a:t>
            </a:r>
            <a:r>
              <a:rPr lang="de-DE" sz="2000" dirty="0"/>
              <a:t>% Erdbestattung </a:t>
            </a:r>
            <a:r>
              <a:rPr lang="de-DE" sz="2000" dirty="0" smtClean="0"/>
              <a:t>in West-Deutschland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Wer pflegt mein Grab?</a:t>
            </a:r>
            <a:endParaRPr lang="de-DE" sz="2800" dirty="0">
              <a:ea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203950" y="1736725"/>
            <a:ext cx="5355590" cy="41402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25189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Klarer Trend zur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Feuerbestattung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Je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  <a:t>nach Region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in Deutschland mittlerweile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72 </a:t>
            </a: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</a:rPr>
              <a:t>bis 95 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Prozent Feuerbestattungen</a:t>
            </a:r>
          </a:p>
          <a:p>
            <a:endParaRPr lang="de-DE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Vorteile: Auswahl an pflegefreien Grabstätten, größere Auswahl an Beisetzungsmöglichkeiten, Höhe der Friedhofsgebühren, 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Wer pflegt mein Grab?</a:t>
            </a:r>
            <a:endParaRPr lang="de-DE" sz="2800" dirty="0">
              <a:ea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6202680" y="1736725"/>
            <a:ext cx="5370621" cy="415498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16200000">
            <a:off x="10131785" y="4202271"/>
            <a:ext cx="31261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 smtClean="0"/>
              <a:t>Quelle: </a:t>
            </a:r>
            <a:r>
              <a:rPr lang="de-DE" sz="1000" dirty="0" err="1" smtClean="0"/>
              <a:t>iStock</a:t>
            </a:r>
            <a:r>
              <a:rPr lang="de-DE" sz="1000" dirty="0" smtClean="0"/>
              <a:t> / Bundesverband </a:t>
            </a:r>
            <a:r>
              <a:rPr lang="de-DE" sz="1000" dirty="0"/>
              <a:t>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29719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8" y="1736725"/>
            <a:ext cx="54721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Deutlicher Trend zu </a:t>
            </a:r>
            <a:r>
              <a:rPr lang="de-DE" sz="4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pflegefreien</a:t>
            </a:r>
            <a:r>
              <a:rPr lang="de-DE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Gräbern</a:t>
            </a:r>
          </a:p>
          <a:p>
            <a:endParaRPr lang="de-DE" sz="20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Die Möglichkeiten sind vielfältig: Reihengräber, Gemeinschafts-Grabanlagen, </a:t>
            </a:r>
            <a:r>
              <a:rPr lang="de-DE" sz="20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Stelengärten</a:t>
            </a:r>
            <a:r>
              <a:rPr lang="de-DE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, Baumbestattung, Kolumbarien, 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Wer pflegt mein Grab?</a:t>
            </a:r>
            <a:endParaRPr lang="de-DE" sz="2800" dirty="0">
              <a:ea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112" y="1736725"/>
            <a:ext cx="2729023" cy="4140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680" y="1727095"/>
            <a:ext cx="2516018" cy="414983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7789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FDE0AA9A-9F75-7D65-AC8F-1C8885E131D3}"/>
              </a:ext>
            </a:extLst>
          </p:cNvPr>
          <p:cNvSpPr txBox="1"/>
          <p:nvPr/>
        </p:nvSpPr>
        <p:spPr>
          <a:xfrm>
            <a:off x="623889" y="512763"/>
            <a:ext cx="7834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19A8F"/>
                </a:solidFill>
                <a:ea typeface="Calibri" panose="020F0502020204030204" pitchFamily="34" charset="0"/>
              </a:rPr>
              <a:t>Bestattung in Deutschland 2024</a:t>
            </a:r>
          </a:p>
          <a:p>
            <a:r>
              <a:rPr lang="de-DE" sz="2800" dirty="0" smtClean="0">
                <a:ea typeface="Calibri" panose="020F0502020204030204" pitchFamily="34" charset="0"/>
              </a:rPr>
              <a:t>Wandel der Bestattungskultur</a:t>
            </a:r>
            <a:endParaRPr lang="de-DE" sz="2800" dirty="0">
              <a:ea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548" y="1736724"/>
            <a:ext cx="5472753" cy="41402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95" y="1771684"/>
            <a:ext cx="1806758" cy="25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623888" y="1736724"/>
            <a:ext cx="381163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 smtClean="0"/>
              <a:t>Grün</a:t>
            </a:r>
            <a:r>
              <a:rPr lang="de-DE" sz="4400" dirty="0" smtClean="0"/>
              <a:t> ist </a:t>
            </a:r>
            <a:br>
              <a:rPr lang="de-DE" sz="4400" dirty="0" smtClean="0"/>
            </a:br>
            <a:r>
              <a:rPr lang="de-DE" sz="4400" dirty="0" smtClean="0"/>
              <a:t>das neue Schwarz</a:t>
            </a:r>
          </a:p>
          <a:p>
            <a:endParaRPr lang="de-DE" sz="2000" dirty="0" smtClean="0"/>
          </a:p>
          <a:p>
            <a:r>
              <a:rPr lang="de-DE" sz="2000" dirty="0" smtClean="0"/>
              <a:t>Jede </a:t>
            </a:r>
            <a:r>
              <a:rPr lang="de-DE" sz="2000" dirty="0"/>
              <a:t>Bestattungsform kann </a:t>
            </a:r>
            <a:endParaRPr lang="de-DE" sz="2000" dirty="0" smtClean="0"/>
          </a:p>
          <a:p>
            <a:r>
              <a:rPr lang="de-DE" sz="2000" dirty="0" smtClean="0"/>
              <a:t>heute unter </a:t>
            </a:r>
            <a:r>
              <a:rPr lang="de-DE" sz="2000" dirty="0"/>
              <a:t>nachhaltigen Aspekten durchgeführt </a:t>
            </a:r>
            <a:r>
              <a:rPr lang="de-DE" sz="2000" dirty="0" smtClean="0"/>
              <a:t>werden</a:t>
            </a:r>
            <a:endParaRPr lang="de-DE" sz="2000" dirty="0"/>
          </a:p>
        </p:txBody>
      </p:sp>
      <p:sp>
        <p:nvSpPr>
          <p:cNvPr id="9" name="Rechteck 8"/>
          <p:cNvSpPr/>
          <p:nvPr/>
        </p:nvSpPr>
        <p:spPr>
          <a:xfrm rot="16200000">
            <a:off x="10326549" y="4385491"/>
            <a:ext cx="27366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Quelle: </a:t>
            </a:r>
            <a:r>
              <a:rPr lang="de-DE" sz="1000" dirty="0"/>
              <a:t>Bundesverband Deutscher Bestatter e. V.</a:t>
            </a:r>
          </a:p>
        </p:txBody>
      </p:sp>
    </p:spTree>
    <p:extLst>
      <p:ext uri="{BB962C8B-B14F-4D97-AF65-F5344CB8AC3E}">
        <p14:creationId xmlns:p14="http://schemas.microsoft.com/office/powerpoint/2010/main" val="34718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enutzerdefiniert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009E8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3742</Words>
  <Application>Microsoft Office PowerPoint</Application>
  <PresentationFormat>Breitbild</PresentationFormat>
  <Paragraphs>491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Myanmar Text</vt:lpstr>
      <vt:lpstr>PTSerif</vt:lpstr>
      <vt:lpstr>Symbol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Sowka, Karol</dc:creator>
  <cp:lastModifiedBy>Herrnberger, Elke</cp:lastModifiedBy>
  <cp:revision>582</cp:revision>
  <cp:lastPrinted>2024-08-08T12:41:52Z</cp:lastPrinted>
  <dcterms:created xsi:type="dcterms:W3CDTF">2017-03-31T09:59:11Z</dcterms:created>
  <dcterms:modified xsi:type="dcterms:W3CDTF">2024-09-19T09:36:11Z</dcterms:modified>
</cp:coreProperties>
</file>